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handoutMasterIdLst>
    <p:handoutMasterId r:id="rId53"/>
  </p:handoutMasterIdLst>
  <p:sldIdLst>
    <p:sldId id="256" r:id="rId2"/>
    <p:sldId id="337" r:id="rId3"/>
    <p:sldId id="338" r:id="rId4"/>
    <p:sldId id="323" r:id="rId5"/>
    <p:sldId id="321" r:id="rId6"/>
    <p:sldId id="279" r:id="rId7"/>
    <p:sldId id="320" r:id="rId8"/>
    <p:sldId id="270" r:id="rId9"/>
    <p:sldId id="273" r:id="rId10"/>
    <p:sldId id="277" r:id="rId11"/>
    <p:sldId id="324" r:id="rId12"/>
    <p:sldId id="269" r:id="rId13"/>
    <p:sldId id="319" r:id="rId14"/>
    <p:sldId id="331" r:id="rId15"/>
    <p:sldId id="330" r:id="rId16"/>
    <p:sldId id="327" r:id="rId17"/>
    <p:sldId id="334" r:id="rId18"/>
    <p:sldId id="329" r:id="rId19"/>
    <p:sldId id="328" r:id="rId20"/>
    <p:sldId id="332" r:id="rId21"/>
    <p:sldId id="333" r:id="rId22"/>
    <p:sldId id="278" r:id="rId23"/>
    <p:sldId id="268" r:id="rId24"/>
    <p:sldId id="311" r:id="rId25"/>
    <p:sldId id="310" r:id="rId26"/>
    <p:sldId id="312" r:id="rId27"/>
    <p:sldId id="313" r:id="rId28"/>
    <p:sldId id="280" r:id="rId29"/>
    <p:sldId id="282" r:id="rId30"/>
    <p:sldId id="284" r:id="rId31"/>
    <p:sldId id="283" r:id="rId32"/>
    <p:sldId id="325" r:id="rId33"/>
    <p:sldId id="335" r:id="rId34"/>
    <p:sldId id="336" r:id="rId35"/>
    <p:sldId id="289" r:id="rId36"/>
    <p:sldId id="290" r:id="rId37"/>
    <p:sldId id="298" r:id="rId38"/>
    <p:sldId id="281" r:id="rId39"/>
    <p:sldId id="287" r:id="rId40"/>
    <p:sldId id="339" r:id="rId41"/>
    <p:sldId id="340" r:id="rId42"/>
    <p:sldId id="342" r:id="rId43"/>
    <p:sldId id="306" r:id="rId44"/>
    <p:sldId id="260" r:id="rId45"/>
    <p:sldId id="261" r:id="rId46"/>
    <p:sldId id="258" r:id="rId47"/>
    <p:sldId id="264" r:id="rId48"/>
    <p:sldId id="265" r:id="rId49"/>
    <p:sldId id="263" r:id="rId50"/>
    <p:sldId id="266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ke kong" initials="xk" lastIdx="1" clrIdx="0">
    <p:extLst>
      <p:ext uri="{19B8F6BF-5375-455C-9EA6-DF929625EA0E}">
        <p15:presenceInfo xmlns:p15="http://schemas.microsoft.com/office/powerpoint/2012/main" userId="69338676a80787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A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5932" autoAdjust="0"/>
  </p:normalViewPr>
  <p:slideViewPr>
    <p:cSldViewPr snapToGrid="0">
      <p:cViewPr varScale="1">
        <p:scale>
          <a:sx n="98" d="100"/>
          <a:sy n="98" d="100"/>
        </p:scale>
        <p:origin x="19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5758E1F-278D-4495-8083-68E8FE96FD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648B8C-CF5A-4CE9-A6FB-A5B5F058E1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46026-C608-452E-BAFB-0ACB87180096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0677EB-4838-4883-AEA2-3AD505BB88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13E5E6-0E94-4103-BC87-2DB091F6E9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83695-482E-4857-980D-6180A6354B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81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153C6-97D6-48BB-8C61-9801068D1906}" type="datetimeFigureOut">
              <a:rPr lang="zh-CN" altLang="en-US" smtClean="0"/>
              <a:t>2025-03-24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4357A-0BC6-4C5A-A470-DB10539BD5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2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10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这个检测任务，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图像首先被转换为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以红色和绿色为区分得到灰度图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，二值化得到了苹果的形体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进行腐蚀和膨胀，以减小噪声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随后，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Canny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边缘检测算法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得到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苹果的轮廓。</a:t>
            </a:r>
          </a:p>
          <a:p>
            <a:pPr indent="266700"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Hough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圆检测算法来寻找图像中的圆形结构，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就找到了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苹果。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b="1" dirty="0">
                <a:solidFill>
                  <a:srgbClr val="444444"/>
                </a:solidFill>
              </a:rPr>
              <a:t>a-&gt;b: </a:t>
            </a:r>
            <a:r>
              <a:rPr lang="zh-CN" altLang="en-US" sz="1200" b="1" dirty="0">
                <a:solidFill>
                  <a:srgbClr val="444444"/>
                </a:solidFill>
              </a:rPr>
              <a:t>以红绿为界，得到灰度图</a:t>
            </a:r>
            <a:endParaRPr lang="en-US" altLang="zh-CN" sz="1200" b="1" dirty="0">
              <a:solidFill>
                <a:srgbClr val="444444"/>
              </a:solidFill>
            </a:endParaRPr>
          </a:p>
          <a:p>
            <a:r>
              <a:rPr lang="en-US" altLang="zh-CN" sz="1200" b="1" dirty="0">
                <a:solidFill>
                  <a:srgbClr val="444444"/>
                </a:solidFill>
              </a:rPr>
              <a:t>b-&gt;c: </a:t>
            </a:r>
            <a:r>
              <a:rPr lang="zh-CN" altLang="en-US" sz="1200" b="1" dirty="0">
                <a:solidFill>
                  <a:srgbClr val="444444"/>
                </a:solidFill>
              </a:rPr>
              <a:t>二值化</a:t>
            </a:r>
            <a:endParaRPr lang="en-US" altLang="zh-CN" sz="1200" b="1" dirty="0">
              <a:solidFill>
                <a:srgbClr val="444444"/>
              </a:solidFill>
            </a:endParaRPr>
          </a:p>
          <a:p>
            <a:r>
              <a:rPr lang="en-US" altLang="zh-CN" sz="1200" b="1" dirty="0">
                <a:solidFill>
                  <a:srgbClr val="444444"/>
                </a:solidFill>
              </a:rPr>
              <a:t>c-&gt;d: </a:t>
            </a:r>
            <a:r>
              <a:rPr lang="zh-CN" altLang="en-US" sz="1200" b="1" dirty="0">
                <a:solidFill>
                  <a:srgbClr val="444444"/>
                </a:solidFill>
              </a:rPr>
              <a:t>降噪</a:t>
            </a:r>
            <a:endParaRPr lang="en-US" altLang="zh-CN" sz="1200" b="1" dirty="0">
              <a:solidFill>
                <a:srgbClr val="444444"/>
              </a:solidFill>
            </a:endParaRPr>
          </a:p>
          <a:p>
            <a:r>
              <a:rPr lang="en-US" altLang="zh-CN" sz="1200" b="1" dirty="0">
                <a:solidFill>
                  <a:srgbClr val="444444"/>
                </a:solidFill>
              </a:rPr>
              <a:t>d-&gt;e: Canny</a:t>
            </a:r>
            <a:r>
              <a:rPr lang="zh-CN" altLang="en-US" sz="1200" b="1" dirty="0">
                <a:solidFill>
                  <a:srgbClr val="444444"/>
                </a:solidFill>
              </a:rPr>
              <a:t>算子边缘检测</a:t>
            </a:r>
            <a:endParaRPr lang="en-US" altLang="zh-CN" sz="1200" b="1" dirty="0">
              <a:solidFill>
                <a:srgbClr val="444444"/>
              </a:solidFill>
            </a:endParaRPr>
          </a:p>
          <a:p>
            <a:r>
              <a:rPr lang="en-US" altLang="zh-CN" sz="1200" b="1" dirty="0">
                <a:solidFill>
                  <a:srgbClr val="444444"/>
                </a:solidFill>
              </a:rPr>
              <a:t>e-&gt;f : Hough</a:t>
            </a:r>
            <a:r>
              <a:rPr lang="zh-CN" altLang="en-US" sz="1200" b="1" dirty="0">
                <a:solidFill>
                  <a:srgbClr val="444444"/>
                </a:solidFill>
              </a:rPr>
              <a:t>圆检测算法检测圆形</a:t>
            </a:r>
            <a:endParaRPr lang="zh-CN" altLang="en-US" sz="1200" b="1" dirty="0"/>
          </a:p>
          <a:p>
            <a:pPr indent="266700"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600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传统机器视觉需要针对特定任务的知识，设计的特殊组件，极大地限制了机器视觉能力；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7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传统机器视觉需要针对特定任务的知识，设计的特殊组件，极大地限制了机器视觉能力；</a:t>
            </a:r>
            <a:br>
              <a:rPr lang="en-US" altLang="zh-CN" dirty="0"/>
            </a:br>
            <a:r>
              <a:rPr lang="zh-CN" altLang="en-US" dirty="0"/>
              <a:t>同时人工神经网络也在发展，在过去十几年里，爆发远超传统机器视觉的能力，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通用的组件或者说操作，不需要人类知识去设计、表示；</a:t>
            </a:r>
            <a:br>
              <a:rPr lang="en-US" altLang="zh-CN" dirty="0"/>
            </a:br>
            <a:r>
              <a:rPr lang="zh-CN" altLang="en-US" dirty="0"/>
              <a:t>通过一组通用操作，构建不同层次的抽象特征，</a:t>
            </a:r>
            <a:r>
              <a:rPr lang="en-US" altLang="zh-CN" dirty="0"/>
              <a:t>deeper</a:t>
            </a:r>
            <a:r>
              <a:rPr lang="zh-CN" altLang="en-US" dirty="0"/>
              <a:t>；</a:t>
            </a:r>
            <a:br>
              <a:rPr lang="en-US" altLang="zh-CN" dirty="0"/>
            </a:br>
            <a:r>
              <a:rPr lang="zh-CN" altLang="en-US" dirty="0"/>
              <a:t>他们可以通过方向传播端到端的学习，进一步减少对人类知识的依赖；</a:t>
            </a:r>
            <a:endParaRPr lang="en-US" altLang="zh-CN" dirty="0"/>
          </a:p>
          <a:p>
            <a:r>
              <a:rPr lang="zh-CN" altLang="en-US" dirty="0"/>
              <a:t>可以通过大量的数据信息去学习，所以他可能发现人类难以设计的模式和抽象特征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998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963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事实上，在上世纪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90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年代初到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2012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年之间的大部分时间里，神经网络往往被其他机器学习方法超越，如支持向量机（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support vector machines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）。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093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algn="l">
              <a:lnSpc>
                <a:spcPct val="125000"/>
              </a:lnSpc>
            </a:pPr>
            <a:r>
              <a:rPr lang="zh-CN" altLang="en-US" b="0" i="0" dirty="0">
                <a:solidFill>
                  <a:srgbClr val="2196F3"/>
                </a:solidFill>
                <a:effectLst/>
                <a:latin typeface="Roboto" panose="02000000000000000000" pitchFamily="2" charset="0"/>
              </a:rPr>
              <a:t>缺少的成分：数据</a:t>
            </a:r>
            <a:endParaRPr lang="en-US" altLang="zh-CN" b="0" i="0" dirty="0">
              <a:solidFill>
                <a:srgbClr val="2196F3"/>
              </a:solidFill>
              <a:effectLst/>
              <a:latin typeface="Roboto" panose="02000000000000000000" pitchFamily="2" charset="0"/>
            </a:endParaRPr>
          </a:p>
          <a:p>
            <a:pPr indent="457200" algn="l">
              <a:lnSpc>
                <a:spcPct val="125000"/>
              </a:lnSpc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包含许多特征的深度模型需要大量的有标签数据，才能显著优于基于凸优化的传统方法（如线性方法和核方法）。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2009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年，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ImageNet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数据集发布，并发起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ImageNet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挑战赛，推动了计算机视觉和机器学习研究的发展。</a:t>
            </a:r>
            <a:endParaRPr lang="en-US" altLang="zh-CN" b="0" i="0" dirty="0">
              <a:solidFill>
                <a:srgbClr val="2196F3"/>
              </a:solidFill>
              <a:effectLst/>
              <a:latin typeface="Roboto" panose="02000000000000000000" pitchFamily="2" charset="0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b="0" i="0" dirty="0">
                <a:solidFill>
                  <a:srgbClr val="2196F3"/>
                </a:solidFill>
                <a:effectLst/>
                <a:latin typeface="Roboto" panose="02000000000000000000" pitchFamily="2" charset="0"/>
              </a:rPr>
              <a:t>缺少的成分：硬件</a:t>
            </a:r>
          </a:p>
          <a:p>
            <a:pPr indent="457200" algn="l">
              <a:lnSpc>
                <a:spcPct val="125000"/>
              </a:lnSpc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深度学习对计算资源要求很高，训练可能需要数百个迭代轮数，每次迭代都需要通过代价高昂的许多线性代数层传递数据。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indent="457200" algn="l">
              <a:lnSpc>
                <a:spcPct val="125000"/>
              </a:lnSpc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当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Alex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实现了可以在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GPU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硬件上运行的深度卷积神经网络时，他们意识到卷积神经网络中的计算瓶颈：卷积和矩阵乘法，都是可以在硬件上并行化的操作。 于是，他们使用两个显存为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3GB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的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GPU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实现了快速卷积运算。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indent="457200" algn="l">
              <a:lnSpc>
                <a:spcPct val="125000"/>
              </a:lnSpc>
            </a:pPr>
            <a:endParaRPr lang="zh-CN" altLang="en-US" b="0" i="0" dirty="0">
              <a:solidFill>
                <a:srgbClr val="2196F3"/>
              </a:solidFill>
              <a:effectLst/>
              <a:latin typeface="Roboto" panose="02000000000000000000" pitchFamily="2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327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046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42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952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35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240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632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反向传播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</a:rPr>
              <a:t>算法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根据链式求导法则，如果某部分比如激活函数求导的值持续小于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，那么随着网络变深效果累积就会导致梯度以指数形式衰减，即发生了梯度消失；相应的如果持续大于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，那么最终的梯度信息会以指数形式增加，最终发生了梯度爆炸。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700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348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540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80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400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通过控制每一层的输入范围，BN限制了激活值和梯度的指数级增长的可能性。即使网络很深，梯度也能以更平稳的方式传播。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540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88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694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28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916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759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每个卷积块都有残差连接，深层输入是在浅层输入的基础上再加上额外层的残差，意味着总会有信号直接跳过额外层传导到网络深处，浅层特征被重复使用，就不会减少向前传播时的信息丢失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461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梯度反向传播也是类似，更深层的梯度总能回传给更浅层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08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487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68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41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398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573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61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13F1E-448D-4F32-BBC4-EA259C50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CBF6B5-9906-BFA2-B022-758F87C4C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51EE97-F983-41FF-59E1-76181DEB9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A5940-7346-5956-6EC9-25728CD47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1FB97-FC53-7B43-A5B8-4FFC834F1092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044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）图像分类与目标定位（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CLS-LOC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图像分类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的任务是要判断图片中物体在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1000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个分类中所属的类别，主要采用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top-5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错误率的评估方式，即对于每张图给出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次猜测结果，只要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次中有一次命中真实类别就算正确分类，最后统计没有命中的错误率。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2012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年之前，图像分类最好的成绩是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26%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的错误率，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2012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年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AlexNet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的出现降低了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个百分点，错误率降到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16%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2016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年，公安部第三研究所选派的“搜神”（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Trimps-Soushen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）代表队在这一项目中获得冠军，将成绩提高到仅有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2.9%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的错误率。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目标定位是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在分类的基础上，从图片中标识出目标物体所在的位置，用方框框定，以错误率作为评判标准。目标定位的难度在于图像分类问题可以有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次尝试机会，而在目标定位问题上，每一次都需要框定的非常准确。目标定位项目在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2015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年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ResNet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从上一年的最好成绩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25%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的错误率提高到了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9%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2016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年，公安部第三研究所选派的“搜神”（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Trimps-Soushen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）代表队的错误率仅为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7%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）目标检测（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DET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目标检测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是在定位的基础上更进一步，在图片中同时检测并定位多个类别的物体。具体来说，是要在每一张测试图片中找到属于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个类别中的所有物体，如人、勺子、水杯等。评判方式是看模型在每一个单独类别中的识别准确率，在多数类别中都获得最高准确率的队伍获胜。平均检出率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mean AP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mean Average Precision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）也是重要指标，一般来说，平均检出率最高的队伍也会多数的独立类别中获胜，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2016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年这一成绩达到了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66.2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3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）视频目标检测（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VID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视频目标检测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是要检测出视频每一帧中包含的多个类别的物体，与图片目标检测任务类似。要检测的目标物体有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个类别，是目标检测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个类别的子集。此项目的最大难度在于要求算法的检测效率非常高。评判方式是在独立类别识别最准确的队伍获胜。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2016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年南京信息工程大学队伍在这一项目上获得了冠军，他们提供的两个模型分别在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个类别中胜出，并且达到了平均检出率超过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80%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的好成绩。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）场景分类（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Scene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场景分类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是识别图片中的场景，比如森林、剧场、会议室、商店等。也可以说，场景分类要识别图像中的背景。这个项目由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MIT Places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团队组织，使用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Places2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数据集，包括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400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个场景的超过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1000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万张图片。评判标准与图像分类相同（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top-5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次猜测中有一次命中即可，最后统计错误率。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2016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年最佳成绩的错误率仅为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9%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。场景分类问题中还有一个子问题是场景分割，是将图片划分成不同的区域，比如天空、道路、人、桌子等。该项目由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MIT CSAIL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视觉组织，使用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ADE20K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数据集，包含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万张图片，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150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个标注类别，如天空、玻璃、人、车、床等。这个项目会同时评估像素及准确率和分类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IOU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Intersection of Union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728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1FB97-FC53-7B43-A5B8-4FFC834F1092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7090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2659F-B5EA-3E82-D0C2-28E6747F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A455D0-D8E0-71D7-522C-7ECA92673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D4069C-432F-FC8E-FC18-A67E12B07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6E310C-FBCD-142E-4BE6-C2EDA87DE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1FB97-FC53-7B43-A5B8-4FFC834F1092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69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ILSVRC比赛会每年从ImageNet数据集中抽出部分样本，以2012年为例，比赛的训练集包含1281167张图片，验证集包含50000张图片，测试集为100000张图片。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126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</a:t>
            </a:r>
            <a:r>
              <a:rPr lang="en-US" altLang="zh-CN" dirty="0" err="1"/>
              <a:t>Imagenet</a:t>
            </a:r>
            <a:r>
              <a:rPr lang="zh-CN" altLang="en-US" dirty="0"/>
              <a:t>分类比赛历年的冠军，</a:t>
            </a:r>
            <a:r>
              <a:rPr lang="en-US" altLang="zh-CN" dirty="0"/>
              <a:t>10</a:t>
            </a:r>
            <a:r>
              <a:rPr lang="zh-CN" altLang="en-US" dirty="0"/>
              <a:t>年和</a:t>
            </a:r>
            <a:r>
              <a:rPr lang="en-US" altLang="zh-CN" dirty="0"/>
              <a:t>11</a:t>
            </a:r>
            <a:r>
              <a:rPr lang="zh-CN" altLang="en-US" dirty="0"/>
              <a:t>年的冠军都是一些传统视觉方法，从</a:t>
            </a:r>
            <a:r>
              <a:rPr lang="en-US" altLang="zh-CN" dirty="0"/>
              <a:t>10</a:t>
            </a:r>
            <a:r>
              <a:rPr lang="zh-CN" altLang="en-US" dirty="0"/>
              <a:t>年举办到</a:t>
            </a:r>
            <a:r>
              <a:rPr lang="en-US" altLang="zh-CN" dirty="0"/>
              <a:t>17</a:t>
            </a:r>
            <a:r>
              <a:rPr lang="zh-CN" altLang="en-US" dirty="0"/>
              <a:t>年，从</a:t>
            </a:r>
            <a:r>
              <a:rPr lang="en-US" altLang="zh-CN" dirty="0"/>
              <a:t>12</a:t>
            </a:r>
            <a:r>
              <a:rPr lang="zh-CN" altLang="en-US" dirty="0"/>
              <a:t>年</a:t>
            </a:r>
            <a:r>
              <a:rPr lang="en-US" altLang="zh-CN" dirty="0" err="1"/>
              <a:t>AlexNet</a:t>
            </a:r>
            <a:r>
              <a:rPr lang="zh-CN" altLang="en-US" dirty="0"/>
              <a:t>的出现，极大地降低了错误率，此后几年网络深度不断加深，到</a:t>
            </a:r>
            <a:r>
              <a:rPr lang="en-US" altLang="zh-CN" dirty="0"/>
              <a:t>15</a:t>
            </a:r>
            <a:r>
              <a:rPr lang="zh-CN" altLang="en-US" dirty="0"/>
              <a:t>年的</a:t>
            </a:r>
            <a:r>
              <a:rPr lang="en-US" altLang="zh-CN" dirty="0" err="1"/>
              <a:t>ResNet</a:t>
            </a:r>
            <a:r>
              <a:rPr lang="zh-CN" altLang="en-US" dirty="0"/>
              <a:t>，深度达到</a:t>
            </a:r>
            <a:r>
              <a:rPr lang="en-US" altLang="zh-CN" dirty="0"/>
              <a:t>152</a:t>
            </a:r>
            <a:r>
              <a:rPr lang="zh-CN" altLang="en-US" dirty="0"/>
              <a:t>层并且达到顶峰，并且</a:t>
            </a:r>
            <a:r>
              <a:rPr lang="en-US" altLang="zh-CN" dirty="0" err="1"/>
              <a:t>resnet</a:t>
            </a:r>
            <a:r>
              <a:rPr lang="zh-CN" altLang="en-US" dirty="0"/>
              <a:t>的性能极大地超过了人类分类水平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当时网络上有一个梗图，“我曾经是</a:t>
            </a:r>
            <a:r>
              <a:rPr lang="en-US" altLang="zh-CN" dirty="0" err="1"/>
              <a:t>imagenet</a:t>
            </a:r>
            <a:r>
              <a:rPr lang="zh-CN" altLang="en-US" dirty="0"/>
              <a:t>的冠军，直到一个比我更深的网络出现了”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467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24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在深度学习之前，人们设计一些人工特征提取器来提取特征，帮助计算机获得视觉感知能力，在这个过程中逐步在前人基础上叠加新的特征提取方式，先提取到边，再提取梯度信息，逐步由浅到深；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550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比如这个分类任务，提取到边，再到方向梯度，用聚类提取方向信息，最后放到分类器里面分类得到结果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4357A-0BC6-4C5A-A470-DB10539BD5A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62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33F044F8-6D6D-4692-95F4-8E89BD0D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9140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7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7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1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7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7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E78E940-7624-4FC9-86D1-2D88B7A314E6}"/>
              </a:ext>
            </a:extLst>
          </p:cNvPr>
          <p:cNvSpPr/>
          <p:nvPr userDrawn="1"/>
        </p:nvSpPr>
        <p:spPr bwMode="auto">
          <a:xfrm>
            <a:off x="-11626" y="-8131"/>
            <a:ext cx="9155627" cy="904946"/>
          </a:xfrm>
          <a:prstGeom prst="rect">
            <a:avLst/>
          </a:prstGeom>
          <a:solidFill>
            <a:srgbClr val="2426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7028E0-8DED-411C-A418-046525B3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8FBE7A-46C2-41D4-8636-B60225CA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0319" y="365128"/>
            <a:ext cx="2057400" cy="365125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ea"/>
              <a:buAutoNum type="circleNumDbPlain"/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Font typeface="+mj-ea"/>
              <a:buNone/>
            </a:pPr>
            <a:fld id="{B261EB77-CCA5-43A6-9BD8-ED82AC968AAB}" type="slidenum">
              <a:rPr lang="zh-CN" altLang="en-US" smtClean="0"/>
              <a:pPr marL="0" indent="0">
                <a:buFont typeface="+mj-ea"/>
                <a:buNone/>
              </a:pPr>
              <a:t>‹#›</a:t>
            </a:fld>
            <a:endParaRPr lang="zh-CN" alt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3E0E59-D6BF-4134-81EA-4D2E034C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28098" y="6416677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CE817EA-4101-4DCE-B1DE-30B06DE93D9D}"/>
              </a:ext>
            </a:extLst>
          </p:cNvPr>
          <p:cNvSpPr txBox="1">
            <a:spLocks/>
          </p:cNvSpPr>
          <p:nvPr userDrawn="1"/>
        </p:nvSpPr>
        <p:spPr>
          <a:xfrm>
            <a:off x="6324600" y="6416677"/>
            <a:ext cx="100349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DC490-98B8-074B-BB30-37775A2447EF}" type="slidenum">
              <a:rPr lang="en-US" sz="1350" smtClean="0"/>
              <a:pPr/>
              <a:t>‹#›</a:t>
            </a:fld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21940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541B7-2BF9-4E6F-AE28-CDC8B0ED1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3D94FE-72AD-4F6F-8691-BFC4DA9C1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028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33F044F8-6D6D-4692-95F4-8E89BD0D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62449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90B29-E008-4261-A905-15B702BB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7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4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8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68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49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41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019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28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27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356352"/>
            <a:ext cx="9144000" cy="501649"/>
          </a:xfrm>
          <a:prstGeom prst="rect">
            <a:avLst/>
          </a:prstGeom>
          <a:solidFill>
            <a:srgbClr val="10609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22222"/>
              </a:solidFill>
              <a:latin typeface="Genev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0" y="6404030"/>
            <a:ext cx="6172200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5" dirty="0">
                <a:solidFill>
                  <a:schemeClr val="bg1"/>
                </a:solidFill>
                <a:latin typeface="Geneva"/>
              </a:rPr>
              <a:t>Computer Vision &amp; Pattern Recognition</a:t>
            </a:r>
          </a:p>
          <a:p>
            <a:endParaRPr lang="en-US" sz="1350" dirty="0">
              <a:solidFill>
                <a:schemeClr val="bg1"/>
              </a:solidFill>
              <a:latin typeface="Geneva"/>
            </a:endParaRPr>
          </a:p>
          <a:p>
            <a:endParaRPr lang="en-US" sz="1350" dirty="0">
              <a:solidFill>
                <a:schemeClr val="bg1"/>
              </a:solidFill>
              <a:latin typeface="Genev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7927FD-C557-455B-88FC-CBBA1AF31E9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69789" y="70776"/>
            <a:ext cx="767425" cy="767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0F66D1-C859-4F8A-8977-4DC7B112DA4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3252" y="6371210"/>
            <a:ext cx="1769174" cy="4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4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</p:sldLayoutIdLst>
  <p:hf hdr="0" ftr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d2l.ai/chapter_references/zreferences.html#id88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%E6%9C%BA%E5%99%A8%E8%A7%86%E8%A7%89&amp;spm=1001.2101.3001.702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3.jpg"/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12" Type="http://schemas.openxmlformats.org/officeDocument/2006/relationships/image" Target="../media/image52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jpg"/><Relationship Id="rId11" Type="http://schemas.openxmlformats.org/officeDocument/2006/relationships/image" Target="../media/image51.png"/><Relationship Id="rId5" Type="http://schemas.openxmlformats.org/officeDocument/2006/relationships/image" Target="../media/image46.jpg"/><Relationship Id="rId10" Type="http://schemas.openxmlformats.org/officeDocument/2006/relationships/image" Target="../media/image50.png"/><Relationship Id="rId4" Type="http://schemas.openxmlformats.org/officeDocument/2006/relationships/image" Target="../media/image45.jpg"/><Relationship Id="rId9" Type="http://schemas.openxmlformats.org/officeDocument/2006/relationships/image" Target="../media/image49.png"/><Relationship Id="rId14" Type="http://schemas.openxmlformats.org/officeDocument/2006/relationships/image" Target="../media/image5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2.wdp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D45612-18EF-4800-B5A8-98D020234393}"/>
              </a:ext>
            </a:extLst>
          </p:cNvPr>
          <p:cNvSpPr txBox="1"/>
          <p:nvPr/>
        </p:nvSpPr>
        <p:spPr>
          <a:xfrm>
            <a:off x="365524" y="2362200"/>
            <a:ext cx="815453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zh-CN" altLang="en-US" sz="4700" b="1" dirty="0">
                <a:latin typeface="+mj-lt"/>
                <a:ea typeface="+mj-ea"/>
                <a:cs typeface="+mj-cs"/>
              </a:rPr>
              <a:t>第四章：视觉识别方法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EB7EEF-2B74-42B9-B6BC-9A2BC92A0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zh-CN" altLang="en-US" sz="4400" dirty="0"/>
              <a:t>张长青</a:t>
            </a:r>
            <a:endParaRPr lang="en-US" altLang="zh-CN" sz="4400" dirty="0"/>
          </a:p>
          <a:p>
            <a:r>
              <a:rPr lang="zh-CN" altLang="en-US" sz="4400" dirty="0"/>
              <a:t>天津大学 智能与计算学部</a:t>
            </a:r>
            <a:endParaRPr lang="en-US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50A150-5A88-495B-B2EE-E50FF45DD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Computer Vision 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&amp;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Pattern Recognition</a:t>
            </a:r>
            <a:endParaRPr lang="en-US" sz="4000" b="1" dirty="0">
              <a:solidFill>
                <a:schemeClr val="bg1">
                  <a:lumMod val="8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15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1BD450-7ACB-4A2C-A271-CD872A4580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2" y="924436"/>
            <a:ext cx="8486953" cy="50091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48B1C9-E11C-4D3E-B43E-5C6D026CCAA4}"/>
              </a:ext>
            </a:extLst>
          </p:cNvPr>
          <p:cNvSpPr txBox="1"/>
          <p:nvPr/>
        </p:nvSpPr>
        <p:spPr>
          <a:xfrm>
            <a:off x="1083227" y="365834"/>
            <a:ext cx="8235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444444"/>
                </a:solidFill>
                <a:latin typeface="Arial" panose="020B0604020202020204" pitchFamily="34" charset="0"/>
              </a:rPr>
              <a:t>计算机如何认识一张照片？</a:t>
            </a:r>
            <a:r>
              <a:rPr lang="en-US" altLang="zh-CN" sz="3200" b="1" dirty="0">
                <a:solidFill>
                  <a:srgbClr val="444444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rgbClr val="444444"/>
                </a:solidFill>
                <a:latin typeface="Arial" panose="020B0604020202020204" pitchFamily="34" charset="0"/>
              </a:rPr>
              <a:t>检测任务</a:t>
            </a:r>
          </a:p>
        </p:txBody>
      </p:sp>
    </p:spTree>
    <p:extLst>
      <p:ext uri="{BB962C8B-B14F-4D97-AF65-F5344CB8AC3E}">
        <p14:creationId xmlns:p14="http://schemas.microsoft.com/office/powerpoint/2010/main" val="421249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7A47646-BB81-47A8-8EEE-7E1FDAE5A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26" b="70447"/>
          <a:stretch/>
        </p:blipFill>
        <p:spPr>
          <a:xfrm>
            <a:off x="0" y="1652887"/>
            <a:ext cx="9144000" cy="7952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0A0F4F-C76E-436C-870E-5854CD733A4C}"/>
              </a:ext>
            </a:extLst>
          </p:cNvPr>
          <p:cNvSpPr txBox="1"/>
          <p:nvPr/>
        </p:nvSpPr>
        <p:spPr>
          <a:xfrm>
            <a:off x="424717" y="875489"/>
            <a:ext cx="46474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444444"/>
                </a:solidFill>
                <a:latin typeface="Arial" panose="020B0604020202020204" pitchFamily="34" charset="0"/>
              </a:rPr>
              <a:t>传统视觉的缺陷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2D35F5-B0A0-4B9F-B336-68AA0643BE1B}"/>
              </a:ext>
            </a:extLst>
          </p:cNvPr>
          <p:cNvSpPr txBox="1"/>
          <p:nvPr/>
        </p:nvSpPr>
        <p:spPr>
          <a:xfrm>
            <a:off x="424717" y="2656098"/>
            <a:ext cx="8788998" cy="2357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zh-CN" altLang="en-US" sz="2400" b="1" i="0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经典机器学习的流水线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indent="45720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获取一个有趣的数据集。</a:t>
            </a:r>
          </a:p>
          <a:p>
            <a:pPr indent="45720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手工对特征数据集进行预处理。</a:t>
            </a:r>
          </a:p>
          <a:p>
            <a:pPr indent="45720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通过标准的特征提取算法处理数据。</a:t>
            </a:r>
          </a:p>
          <a:p>
            <a:pPr indent="457200" algn="l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将提取的特征送入分类器中</a:t>
            </a:r>
            <a:r>
              <a:rPr lang="zh-CN" altLang="en-US" sz="2400" dirty="0">
                <a:latin typeface="Roboto" panose="02000000000000000000" pitchFamily="2" charset="0"/>
              </a:rPr>
              <a:t>，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训练分类器。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F8C5F8-AA83-4A75-B02E-1C000795E98B}"/>
              </a:ext>
            </a:extLst>
          </p:cNvPr>
          <p:cNvSpPr txBox="1"/>
          <p:nvPr/>
        </p:nvSpPr>
        <p:spPr>
          <a:xfrm>
            <a:off x="1556302" y="5403887"/>
            <a:ext cx="2723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特征表达能力有限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63C2E1-66A0-445C-8FE0-46009F60D42C}"/>
              </a:ext>
            </a:extLst>
          </p:cNvPr>
          <p:cNvSpPr txBox="1"/>
          <p:nvPr/>
        </p:nvSpPr>
        <p:spPr>
          <a:xfrm>
            <a:off x="5121695" y="5375310"/>
            <a:ext cx="2067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对任务强依赖</a:t>
            </a:r>
          </a:p>
        </p:txBody>
      </p:sp>
      <p:sp>
        <p:nvSpPr>
          <p:cNvPr id="12" name="乘号 11">
            <a:extLst>
              <a:ext uri="{FF2B5EF4-FFF2-40B4-BE49-F238E27FC236}">
                <a16:creationId xmlns:a16="http://schemas.microsoft.com/office/drawing/2014/main" id="{B140E0DD-B0C5-479A-8096-9E33D8628089}"/>
              </a:ext>
            </a:extLst>
          </p:cNvPr>
          <p:cNvSpPr/>
          <p:nvPr/>
        </p:nvSpPr>
        <p:spPr>
          <a:xfrm>
            <a:off x="752629" y="5260044"/>
            <a:ext cx="681876" cy="6126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13" name="乘号 12">
            <a:extLst>
              <a:ext uri="{FF2B5EF4-FFF2-40B4-BE49-F238E27FC236}">
                <a16:creationId xmlns:a16="http://schemas.microsoft.com/office/drawing/2014/main" id="{5A603277-6F64-4ED5-B17C-16F1B28CB698}"/>
              </a:ext>
            </a:extLst>
          </p:cNvPr>
          <p:cNvSpPr/>
          <p:nvPr/>
        </p:nvSpPr>
        <p:spPr>
          <a:xfrm>
            <a:off x="4370634" y="5260043"/>
            <a:ext cx="681876" cy="6126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287931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F0A0F4F-C76E-436C-870E-5854CD733A4C}"/>
              </a:ext>
            </a:extLst>
          </p:cNvPr>
          <p:cNvSpPr txBox="1"/>
          <p:nvPr/>
        </p:nvSpPr>
        <p:spPr>
          <a:xfrm>
            <a:off x="424717" y="875489"/>
            <a:ext cx="6517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444444"/>
                </a:solidFill>
                <a:latin typeface="Arial" panose="020B0604020202020204" pitchFamily="34" charset="0"/>
              </a:rPr>
              <a:t>传统视觉的缺陷催生了深度学习</a:t>
            </a:r>
            <a:endParaRPr lang="zh-CN" altLang="en-US" sz="32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EF8377-E9FD-472D-8DF1-9B254A54F227}"/>
              </a:ext>
            </a:extLst>
          </p:cNvPr>
          <p:cNvSpPr txBox="1"/>
          <p:nvPr/>
        </p:nvSpPr>
        <p:spPr>
          <a:xfrm>
            <a:off x="773785" y="3003155"/>
            <a:ext cx="42640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希望能够拥有：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更通用的设计</a:t>
            </a:r>
            <a:endParaRPr lang="en-US" altLang="zh-CN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多层次的特征</a:t>
            </a:r>
            <a:endParaRPr lang="en-US" altLang="zh-CN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端到端的学习</a:t>
            </a:r>
            <a:endParaRPr lang="en-US" altLang="zh-CN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从数据中学习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470CFF-10F1-4A01-9F7D-26AC2767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97" b="42798"/>
          <a:stretch/>
        </p:blipFill>
        <p:spPr>
          <a:xfrm>
            <a:off x="0" y="1910205"/>
            <a:ext cx="9144000" cy="8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33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828A13-1ED5-455C-9C3B-AC57E1261AF6}"/>
              </a:ext>
            </a:extLst>
          </p:cNvPr>
          <p:cNvSpPr txBox="1"/>
          <p:nvPr/>
        </p:nvSpPr>
        <p:spPr>
          <a:xfrm>
            <a:off x="413139" y="2658168"/>
            <a:ext cx="8622254" cy="101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tabLst>
                <a:tab pos="1244600" algn="l"/>
              </a:tabLst>
            </a:pPr>
            <a:r>
              <a:rPr lang="zh-CN" altLang="zh-CN" sz="4500" b="1" dirty="0">
                <a:latin typeface="+mj-lt"/>
                <a:ea typeface="+mj-ea"/>
                <a:cs typeface="+mj-cs"/>
              </a:rPr>
              <a:t>视觉识别方法的突破</a:t>
            </a:r>
            <a:r>
              <a:rPr lang="en-US" altLang="zh-CN" sz="4500" b="1" dirty="0">
                <a:latin typeface="+mj-lt"/>
                <a:ea typeface="+mj-ea"/>
                <a:cs typeface="+mj-cs"/>
              </a:rPr>
              <a:t>——</a:t>
            </a:r>
            <a:r>
              <a:rPr lang="en-US" altLang="zh-CN" sz="4500" b="1" dirty="0" err="1">
                <a:latin typeface="+mj-lt"/>
                <a:ea typeface="+mj-ea"/>
                <a:cs typeface="+mj-cs"/>
              </a:rPr>
              <a:t>AlexNet</a:t>
            </a:r>
            <a:endParaRPr lang="zh-CN" altLang="zh-CN" sz="45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9812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57AB-92D1-467F-84BE-39E0DE257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0427" y="742278"/>
            <a:ext cx="7172660" cy="43837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第一个卷积神经网络（</a:t>
            </a:r>
            <a:r>
              <a:rPr lang="en-US" altLang="zh-CN" b="0" i="0" dirty="0" err="1">
                <a:effectLst/>
                <a:latin typeface="Roboto" panose="02000000000000000000" pitchFamily="2" charset="0"/>
              </a:rPr>
              <a:t>LeNet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0A059F-7AEB-4E53-B8A0-3326D4A6D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317" y="1524818"/>
            <a:ext cx="8911366" cy="1192296"/>
          </a:xfrm>
        </p:spPr>
        <p:txBody>
          <a:bodyPr>
            <a:normAutofit/>
          </a:bodyPr>
          <a:lstStyle/>
          <a:p>
            <a:pPr indent="457200" algn="l"/>
            <a:r>
              <a:rPr lang="en-US" altLang="zh-CN" sz="2400" b="1" dirty="0">
                <a:solidFill>
                  <a:srgbClr val="C00000"/>
                </a:solidFill>
                <a:latin typeface="Roboto" panose="02000000000000000000" pitchFamily="2" charset="0"/>
              </a:rPr>
              <a:t>1998</a:t>
            </a:r>
            <a:r>
              <a:rPr lang="zh-CN" altLang="en-US" sz="2400" b="1" dirty="0">
                <a:solidFill>
                  <a:srgbClr val="C00000"/>
                </a:solidFill>
                <a:latin typeface="Roboto" panose="02000000000000000000" pitchFamily="2" charset="0"/>
              </a:rPr>
              <a:t>年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，</a:t>
            </a:r>
            <a:r>
              <a:rPr lang="en-US" altLang="zh-CN" sz="2400" b="0" i="0" dirty="0" err="1">
                <a:effectLst/>
                <a:latin typeface="Roboto" panose="02000000000000000000" pitchFamily="2" charset="0"/>
              </a:rPr>
              <a:t>LeCun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等人发布了</a:t>
            </a:r>
            <a:r>
              <a:rPr lang="en-US" altLang="zh-CN" sz="2400" b="0" i="0" dirty="0" err="1">
                <a:effectLst/>
                <a:latin typeface="Roboto" panose="02000000000000000000" pitchFamily="2" charset="0"/>
              </a:rPr>
              <a:t>LeNet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网络，</a:t>
            </a:r>
            <a:r>
              <a:rPr lang="zh-CN" altLang="en-US" sz="2400" b="1" dirty="0">
                <a:solidFill>
                  <a:srgbClr val="C00000"/>
                </a:solidFill>
                <a:latin typeface="Roboto" panose="02000000000000000000" pitchFamily="2" charset="0"/>
              </a:rPr>
              <a:t>第一个卷积神经网络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，从而揭开了深度学习的面纱</a:t>
            </a:r>
            <a:r>
              <a:rPr lang="zh-CN" altLang="en-US" sz="2400" dirty="0">
                <a:latin typeface="Roboto" panose="02000000000000000000" pitchFamily="2" charset="0"/>
              </a:rPr>
              <a:t>，但是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并没有主导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图像识别领域。</a:t>
            </a:r>
            <a:endParaRPr lang="en-US" altLang="zh-CN" sz="24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0A8753F-9613-4B29-B4E4-CE794286F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78" y="2769210"/>
            <a:ext cx="8926422" cy="256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39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57AB-92D1-467F-84BE-39E0DE257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0276" y="742278"/>
            <a:ext cx="6720840" cy="43837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卷积神经网络的</a:t>
            </a:r>
            <a:r>
              <a:rPr lang="zh-CN" altLang="en-US" b="1" dirty="0">
                <a:solidFill>
                  <a:srgbClr val="C00000"/>
                </a:solidFill>
              </a:rPr>
              <a:t>限制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9D19DF-823E-4547-941E-9A0E3B59E6FB}"/>
              </a:ext>
            </a:extLst>
          </p:cNvPr>
          <p:cNvSpPr txBox="1"/>
          <p:nvPr/>
        </p:nvSpPr>
        <p:spPr>
          <a:xfrm>
            <a:off x="332899" y="1370780"/>
            <a:ext cx="3916371" cy="3564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数据</a:t>
            </a:r>
            <a:endParaRPr lang="en-US" altLang="zh-CN" sz="3200" b="1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  <a:p>
            <a:pPr indent="457200" algn="l">
              <a:lnSpc>
                <a:spcPct val="125000"/>
              </a:lnSpc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需要大量的有标签数据，才能显著优于基于凸优化的传统方法</a:t>
            </a:r>
            <a:endParaRPr lang="en-US" altLang="zh-CN" sz="2000" b="0" i="0" dirty="0">
              <a:effectLst/>
              <a:latin typeface="Roboto" panose="02000000000000000000" pitchFamily="2" charset="0"/>
            </a:endParaRPr>
          </a:p>
          <a:p>
            <a:pPr indent="457200" algn="l">
              <a:lnSpc>
                <a:spcPct val="125000"/>
              </a:lnSpc>
            </a:pPr>
            <a:endParaRPr lang="en-US" altLang="zh-CN" dirty="0">
              <a:latin typeface="Roboto" panose="02000000000000000000" pitchFamily="2" charset="0"/>
            </a:endParaRPr>
          </a:p>
          <a:p>
            <a:pPr indent="457200" algn="l">
              <a:lnSpc>
                <a:spcPct val="125000"/>
              </a:lnSpc>
            </a:pPr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indent="457200" algn="l">
              <a:lnSpc>
                <a:spcPct val="125000"/>
              </a:lnSpc>
            </a:pPr>
            <a:endParaRPr lang="en-US" altLang="zh-CN" dirty="0">
              <a:latin typeface="Roboto" panose="02000000000000000000" pitchFamily="2" charset="0"/>
            </a:endParaRPr>
          </a:p>
          <a:p>
            <a:pPr indent="457200" algn="l">
              <a:lnSpc>
                <a:spcPct val="125000"/>
              </a:lnSpc>
            </a:pPr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indent="457200" algn="l">
              <a:lnSpc>
                <a:spcPct val="125000"/>
              </a:lnSpc>
            </a:pPr>
            <a:endParaRPr lang="zh-CN" altLang="en-US" b="0" i="0" dirty="0">
              <a:solidFill>
                <a:srgbClr val="2196F3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29AD734-F7C4-49D5-94C1-E0BF6A6F5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85" y="1370780"/>
            <a:ext cx="3620446" cy="18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002AD4-A8DE-493E-BC64-82FF9619A3D0}"/>
              </a:ext>
            </a:extLst>
          </p:cNvPr>
          <p:cNvSpPr txBox="1"/>
          <p:nvPr/>
        </p:nvSpPr>
        <p:spPr>
          <a:xfrm>
            <a:off x="332899" y="3684117"/>
            <a:ext cx="4046891" cy="144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硬件</a:t>
            </a:r>
          </a:p>
          <a:p>
            <a:pPr indent="457200" algn="l">
              <a:lnSpc>
                <a:spcPct val="125000"/>
              </a:lnSpc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深度学习对计算资源要求很高，训练可能需要数百个迭代轮数</a:t>
            </a:r>
            <a:endParaRPr lang="en-US" altLang="zh-CN" sz="20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E57D0A-C0EA-423D-8ECB-58D6E3C41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148" y="3726384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57AB-92D1-467F-84BE-39E0DE257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169" y="523091"/>
            <a:ext cx="7818005" cy="438374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深度</a:t>
            </a:r>
            <a:r>
              <a:rPr lang="zh-CN" altLang="en-US" dirty="0"/>
              <a:t>卷积神经网络（</a:t>
            </a:r>
            <a:r>
              <a:rPr lang="en-US" altLang="zh-CN" dirty="0" err="1"/>
              <a:t>AlexNet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0A059F-7AEB-4E53-B8A0-3326D4A6D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514" y="1278388"/>
            <a:ext cx="8728486" cy="1185113"/>
          </a:xfrm>
        </p:spPr>
        <p:txBody>
          <a:bodyPr>
            <a:normAutofit/>
          </a:bodyPr>
          <a:lstStyle/>
          <a:p>
            <a:pPr indent="457200" algn="l"/>
            <a:r>
              <a:rPr lang="zh-CN" altLang="en-US" sz="2400" dirty="0">
                <a:latin typeface="Roboto" panose="02000000000000000000" pitchFamily="2" charset="0"/>
              </a:rPr>
              <a:t>随着</a:t>
            </a:r>
            <a:r>
              <a:rPr lang="en-US" altLang="zh-CN" sz="2400" b="1" dirty="0">
                <a:solidFill>
                  <a:srgbClr val="C00000"/>
                </a:solidFill>
                <a:latin typeface="Roboto" panose="02000000000000000000" pitchFamily="2" charset="0"/>
              </a:rPr>
              <a:t>GPU</a:t>
            </a:r>
            <a:r>
              <a:rPr lang="zh-CN" altLang="en-US" sz="2400" dirty="0">
                <a:latin typeface="Roboto" panose="02000000000000000000" pitchFamily="2" charset="0"/>
              </a:rPr>
              <a:t>和</a:t>
            </a:r>
            <a:r>
              <a:rPr lang="zh-CN" altLang="en-US" sz="2400" b="1" dirty="0">
                <a:solidFill>
                  <a:srgbClr val="C00000"/>
                </a:solidFill>
                <a:latin typeface="Roboto" panose="02000000000000000000" pitchFamily="2" charset="0"/>
              </a:rPr>
              <a:t>大数据</a:t>
            </a:r>
            <a:r>
              <a:rPr lang="zh-CN" altLang="en-US" sz="2400" dirty="0">
                <a:latin typeface="Roboto" panose="02000000000000000000" pitchFamily="2" charset="0"/>
              </a:rPr>
              <a:t>带来的历史机遇，</a:t>
            </a:r>
            <a:r>
              <a:rPr lang="en-US" altLang="zh-CN" sz="2400" dirty="0">
                <a:latin typeface="Roboto" panose="02000000000000000000" pitchFamily="2" charset="0"/>
              </a:rPr>
              <a:t>CNN</a:t>
            </a:r>
            <a:r>
              <a:rPr lang="zh-CN" altLang="en-US" sz="2400" dirty="0">
                <a:latin typeface="Roboto" panose="02000000000000000000" pitchFamily="2" charset="0"/>
              </a:rPr>
              <a:t>在</a:t>
            </a:r>
            <a:r>
              <a:rPr lang="en-US" altLang="zh-CN" sz="2400" dirty="0">
                <a:latin typeface="Roboto" panose="02000000000000000000" pitchFamily="2" charset="0"/>
              </a:rPr>
              <a:t>2012</a:t>
            </a:r>
            <a:r>
              <a:rPr lang="zh-CN" altLang="en-US" sz="2400" dirty="0">
                <a:latin typeface="Roboto" panose="02000000000000000000" pitchFamily="2" charset="0"/>
              </a:rPr>
              <a:t>年迎来了历史突破</a:t>
            </a:r>
            <a:r>
              <a:rPr lang="en-US" altLang="zh-CN" sz="2400" dirty="0">
                <a:latin typeface="Roboto" panose="02000000000000000000" pitchFamily="2" charset="0"/>
              </a:rPr>
              <a:t>–</a:t>
            </a:r>
            <a:r>
              <a:rPr lang="en-US" altLang="zh-CN" sz="2400" b="1" dirty="0" err="1">
                <a:solidFill>
                  <a:srgbClr val="C00000"/>
                </a:solidFill>
                <a:latin typeface="Roboto" panose="02000000000000000000" pitchFamily="2" charset="0"/>
              </a:rPr>
              <a:t>AlexNet</a:t>
            </a:r>
            <a:r>
              <a:rPr lang="zh-CN" altLang="en-US" sz="2400" dirty="0">
                <a:latin typeface="Roboto" panose="02000000000000000000" pitchFamily="2" charset="0"/>
              </a:rPr>
              <a:t>，从此</a:t>
            </a:r>
            <a:r>
              <a:rPr lang="en-US" altLang="zh-CN" sz="2400" dirty="0">
                <a:latin typeface="Roboto" panose="02000000000000000000" pitchFamily="2" charset="0"/>
              </a:rPr>
              <a:t>CNN</a:t>
            </a:r>
            <a:r>
              <a:rPr lang="zh-CN" altLang="en-US" sz="2400" dirty="0">
                <a:latin typeface="Roboto" panose="02000000000000000000" pitchFamily="2" charset="0"/>
              </a:rPr>
              <a:t>呈现爆炸式发展。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BFCD8B-7FEA-4EA1-93EE-7D13EFF43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1" b="5955"/>
          <a:stretch/>
        </p:blipFill>
        <p:spPr bwMode="auto">
          <a:xfrm>
            <a:off x="1530276" y="2130014"/>
            <a:ext cx="5706680" cy="39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2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57AB-92D1-467F-84BE-39E0DE257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189" y="695676"/>
            <a:ext cx="7659445" cy="438374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深度</a:t>
            </a:r>
            <a:r>
              <a:rPr lang="zh-CN" altLang="en-US" dirty="0"/>
              <a:t>卷积神经网络（</a:t>
            </a:r>
            <a:r>
              <a:rPr lang="en-US" altLang="zh-CN" dirty="0" err="1"/>
              <a:t>AlexNet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0A059F-7AEB-4E53-B8A0-3326D4A6D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034" y="1602931"/>
            <a:ext cx="5484739" cy="1247274"/>
          </a:xfrm>
        </p:spPr>
        <p:txBody>
          <a:bodyPr>
            <a:norm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sz="2000" dirty="0">
                <a:latin typeface="Roboto" panose="02000000000000000000" pitchFamily="2" charset="0"/>
              </a:rPr>
              <a:t>与</a:t>
            </a:r>
            <a:r>
              <a:rPr lang="en-US" altLang="zh-CN" sz="2000" dirty="0" err="1">
                <a:latin typeface="Roboto" panose="02000000000000000000" pitchFamily="2" charset="0"/>
              </a:rPr>
              <a:t>LeNet</a:t>
            </a:r>
            <a:r>
              <a:rPr lang="zh-CN" altLang="en-US" sz="2000" dirty="0">
                <a:latin typeface="Roboto" panose="02000000000000000000" pitchFamily="2" charset="0"/>
              </a:rPr>
              <a:t>类似的卷积神经网络架构，但是</a:t>
            </a:r>
            <a:r>
              <a:rPr lang="zh-CN" altLang="en-US" sz="2000" b="1" dirty="0">
                <a:solidFill>
                  <a:srgbClr val="C00000"/>
                </a:solidFill>
                <a:latin typeface="Roboto" panose="02000000000000000000" pitchFamily="2" charset="0"/>
              </a:rPr>
              <a:t>更深</a:t>
            </a:r>
            <a:r>
              <a:rPr lang="zh-CN" altLang="en-US" sz="2000" dirty="0">
                <a:latin typeface="Roboto" panose="02000000000000000000" pitchFamily="2" charset="0"/>
              </a:rPr>
              <a:t>让他</a:t>
            </a:r>
            <a:r>
              <a:rPr lang="zh-CN" altLang="en-US" sz="2000" b="1" dirty="0">
                <a:solidFill>
                  <a:srgbClr val="C00000"/>
                </a:solidFill>
                <a:latin typeface="Roboto" panose="02000000000000000000" pitchFamily="2" charset="0"/>
              </a:rPr>
              <a:t>更强</a:t>
            </a:r>
            <a:r>
              <a:rPr lang="zh-CN" altLang="en-US" sz="2000" dirty="0">
                <a:latin typeface="Roboto" panose="02000000000000000000" pitchFamily="2" charset="0"/>
              </a:rPr>
              <a:t>。</a:t>
            </a:r>
            <a:endParaRPr lang="en-US" altLang="zh-CN" sz="2000" dirty="0">
              <a:latin typeface="Roboto" panose="02000000000000000000" pitchFamily="2" charset="0"/>
            </a:endParaRPr>
          </a:p>
          <a:p>
            <a:pPr indent="457200" algn="l">
              <a:lnSpc>
                <a:spcPct val="150000"/>
              </a:lnSpc>
            </a:pPr>
            <a:endParaRPr lang="zh-CN" altLang="en-US" sz="2000" b="1" dirty="0">
              <a:solidFill>
                <a:srgbClr val="C00000"/>
              </a:solidFill>
              <a:latin typeface="Roboto" panose="020000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F8B453-CE94-4DD0-9DB7-292E8412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99" y="1525109"/>
            <a:ext cx="2813308" cy="41988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B179E1-9C51-4246-AB6E-73DEE33E44D9}"/>
              </a:ext>
            </a:extLst>
          </p:cNvPr>
          <p:cNvSpPr txBox="1"/>
          <p:nvPr/>
        </p:nvSpPr>
        <p:spPr>
          <a:xfrm>
            <a:off x="5472953" y="5747269"/>
            <a:ext cx="4620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Roboto" panose="02000000000000000000" pitchFamily="2" charset="0"/>
              </a:rPr>
              <a:t>从</a:t>
            </a:r>
            <a:r>
              <a:rPr lang="en-US" altLang="zh-CN" sz="1400" b="0" i="0" dirty="0" err="1">
                <a:effectLst/>
                <a:latin typeface="Roboto" panose="02000000000000000000" pitchFamily="2" charset="0"/>
              </a:rPr>
              <a:t>LeNet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（左）到</a:t>
            </a:r>
            <a:r>
              <a:rPr lang="en-US" altLang="zh-CN" sz="1400" b="0" i="0" dirty="0" err="1">
                <a:effectLst/>
                <a:latin typeface="Roboto" panose="02000000000000000000" pitchFamily="2" charset="0"/>
              </a:rPr>
              <a:t>AlexNet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（右）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BED6F2-1A5F-4C3B-8649-D9F25BA09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7" y="2850205"/>
            <a:ext cx="3804133" cy="26521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346452-FC53-4CC6-B924-6FEF81D2F457}"/>
              </a:ext>
            </a:extLst>
          </p:cNvPr>
          <p:cNvSpPr txBox="1"/>
          <p:nvPr/>
        </p:nvSpPr>
        <p:spPr>
          <a:xfrm>
            <a:off x="1826827" y="5593380"/>
            <a:ext cx="1958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Roboto" panose="02000000000000000000" pitchFamily="2" charset="0"/>
              </a:rPr>
              <a:t>核心操作</a:t>
            </a:r>
            <a:r>
              <a:rPr lang="en-US" altLang="zh-CN" sz="1400" b="0" i="0" dirty="0">
                <a:effectLst/>
                <a:latin typeface="Roboto" panose="02000000000000000000" pitchFamily="2" charset="0"/>
              </a:rPr>
              <a:t>——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卷积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0864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57AB-92D1-467F-84BE-39E0DE257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093" y="576568"/>
            <a:ext cx="7847188" cy="438374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深度</a:t>
            </a:r>
            <a:r>
              <a:rPr lang="zh-CN" altLang="en-US" dirty="0"/>
              <a:t>卷积神经网络（</a:t>
            </a:r>
            <a:r>
              <a:rPr lang="en-US" altLang="zh-CN" dirty="0" err="1"/>
              <a:t>AlexNet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0A059F-7AEB-4E53-B8A0-3326D4A6D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254" y="1264977"/>
            <a:ext cx="8044031" cy="1736407"/>
          </a:xfrm>
        </p:spPr>
        <p:txBody>
          <a:bodyPr>
            <a:normAutofit/>
          </a:bodyPr>
          <a:lstStyle/>
          <a:p>
            <a:pPr indent="457200" algn="l">
              <a:lnSpc>
                <a:spcPct val="150000"/>
              </a:lnSpc>
            </a:pPr>
            <a:r>
              <a:rPr lang="en-US" altLang="zh-CN" sz="2400" dirty="0">
                <a:latin typeface="Roboto" panose="02000000000000000000" pitchFamily="2" charset="0"/>
              </a:rPr>
              <a:t>2012</a:t>
            </a:r>
            <a:r>
              <a:rPr lang="zh-CN" altLang="en-US" sz="2400" dirty="0">
                <a:latin typeface="Roboto" panose="02000000000000000000" pitchFamily="2" charset="0"/>
              </a:rPr>
              <a:t>年，</a:t>
            </a:r>
            <a:r>
              <a:rPr lang="en-US" altLang="zh-CN" sz="2400" dirty="0" err="1">
                <a:latin typeface="Roboto" panose="02000000000000000000" pitchFamily="2" charset="0"/>
              </a:rPr>
              <a:t>AlexNet</a:t>
            </a:r>
            <a:r>
              <a:rPr lang="zh-CN" altLang="en-US" sz="2400" dirty="0">
                <a:latin typeface="Roboto" panose="02000000000000000000" pitchFamily="2" charset="0"/>
              </a:rPr>
              <a:t>横空出世。</a:t>
            </a:r>
            <a:r>
              <a:rPr lang="zh-CN" altLang="en-US" sz="2400" b="1" dirty="0">
                <a:solidFill>
                  <a:srgbClr val="C00000"/>
                </a:solidFill>
                <a:latin typeface="Roboto" panose="02000000000000000000" pitchFamily="2" charset="0"/>
              </a:rPr>
              <a:t>它首次证明了学习到的特征可以超越手工设计的特征</a:t>
            </a:r>
            <a:r>
              <a:rPr lang="zh-CN" altLang="en-US" sz="2400" dirty="0">
                <a:latin typeface="Roboto" panose="02000000000000000000" pitchFamily="2" charset="0"/>
              </a:rPr>
              <a:t>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A3CCB6-FFBC-46A4-9DC4-EFE8C9C37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0" y="2438513"/>
            <a:ext cx="4754863" cy="31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E83D9D-083D-4400-8FF5-903580FAFCAA}"/>
              </a:ext>
            </a:extLst>
          </p:cNvPr>
          <p:cNvSpPr txBox="1"/>
          <p:nvPr/>
        </p:nvSpPr>
        <p:spPr>
          <a:xfrm>
            <a:off x="920093" y="5629840"/>
            <a:ext cx="3496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 err="1">
                <a:effectLst/>
                <a:latin typeface="Roboto" panose="02000000000000000000" pitchFamily="2" charset="0"/>
              </a:rPr>
              <a:t>AlexNet</a:t>
            </a:r>
            <a:r>
              <a:rPr lang="zh-CN" altLang="en-US" sz="1600" b="0" i="0" dirty="0">
                <a:effectLst/>
                <a:latin typeface="Roboto" panose="02000000000000000000" pitchFamily="2" charset="0"/>
              </a:rPr>
              <a:t>第一层学习到的特征抽取器</a:t>
            </a:r>
            <a:endParaRPr lang="en-US" altLang="zh-CN" sz="1600" b="0" i="0" dirty="0">
              <a:effectLst/>
              <a:latin typeface="Roboto" panose="02000000000000000000" pitchFamily="2" charset="0"/>
            </a:endParaRPr>
          </a:p>
          <a:p>
            <a:r>
              <a:rPr lang="zh-CN" altLang="en-US" sz="1600" dirty="0">
                <a:latin typeface="Roboto" panose="02000000000000000000" pitchFamily="2" charset="0"/>
              </a:rPr>
              <a:t>来自原论文</a:t>
            </a:r>
            <a:r>
              <a:rPr lang="zh-CN" altLang="en-US" sz="1600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altLang="zh-CN" sz="1600" b="0" i="0" dirty="0">
                <a:effectLst/>
                <a:latin typeface="Roboto" panose="02000000000000000000" pitchFamily="2" charset="0"/>
              </a:rPr>
              <a:t>(</a:t>
            </a:r>
            <a:r>
              <a:rPr lang="en-US" altLang="zh-CN" sz="1600" b="0" i="0" dirty="0" err="1">
                <a:solidFill>
                  <a:srgbClr val="FF6E40"/>
                </a:solidFill>
                <a:effectLst/>
                <a:latin typeface="Roboto" panose="02000000000000000000" pitchFamily="2" charset="0"/>
                <a:hlinkClick r:id="rId3" tooltip="Krizhevsky, A., Sutskever, I., &amp; Hinton, G. E. (2012). Imagenet classification with deep convolutional neural networks. Advances in neural information processing systems (pp. 1097–1105)."/>
              </a:rPr>
              <a:t>Krizhevsky</a:t>
            </a:r>
            <a:r>
              <a:rPr lang="en-US" altLang="zh-CN" sz="1600" b="0" i="0" dirty="0">
                <a:solidFill>
                  <a:srgbClr val="FF6E40"/>
                </a:solidFill>
                <a:effectLst/>
                <a:latin typeface="Roboto" panose="02000000000000000000" pitchFamily="2" charset="0"/>
                <a:hlinkClick r:id="rId3" tooltip="Krizhevsky, A., Sutskever, I., &amp; Hinton, G. E. (2012). Imagenet classification with deep convolutional neural networks. Advances in neural information processing systems (pp. 1097–1105)."/>
              </a:rPr>
              <a:t> </a:t>
            </a:r>
            <a:r>
              <a:rPr lang="en-US" altLang="zh-CN" sz="1600" b="0" i="1" dirty="0">
                <a:solidFill>
                  <a:srgbClr val="FF6E40"/>
                </a:solidFill>
                <a:effectLst/>
                <a:latin typeface="Roboto" panose="02000000000000000000" pitchFamily="2" charset="0"/>
                <a:hlinkClick r:id="rId3" tooltip="Krizhevsky, A., Sutskever, I., &amp; Hinton, G. E. (2012). Imagenet classification with deep convolutional neural networks. Advances in neural information processing systems (pp. 1097–1105)."/>
              </a:rPr>
              <a:t>et al.</a:t>
            </a:r>
            <a:r>
              <a:rPr lang="en-US" altLang="zh-CN" sz="1600" b="0" i="0" dirty="0">
                <a:solidFill>
                  <a:srgbClr val="FF6E40"/>
                </a:solidFill>
                <a:effectLst/>
                <a:latin typeface="Roboto" panose="02000000000000000000" pitchFamily="2" charset="0"/>
                <a:hlinkClick r:id="rId3" tooltip="Krizhevsky, A., Sutskever, I., &amp; Hinton, G. E. (2012). Imagenet classification with deep convolutional neural networks. Advances in neural information processing systems (pp. 1097–1105)."/>
              </a:rPr>
              <a:t>, 2012</a:t>
            </a:r>
            <a:r>
              <a:rPr lang="en-US" altLang="zh-CN" sz="1600" b="0" i="0" dirty="0">
                <a:effectLst/>
                <a:latin typeface="Roboto" panose="02000000000000000000" pitchFamily="2" charset="0"/>
              </a:rPr>
              <a:t>)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A8FAF4-D994-44B2-AFE3-04D1C3D2CB34}"/>
              </a:ext>
            </a:extLst>
          </p:cNvPr>
          <p:cNvSpPr txBox="1"/>
          <p:nvPr/>
        </p:nvSpPr>
        <p:spPr>
          <a:xfrm>
            <a:off x="5260796" y="3251419"/>
            <a:ext cx="3883204" cy="1433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在网络的最底层，模型学习到了一些类似于传统滤波器的特征抽取器。</a:t>
            </a:r>
            <a:endParaRPr lang="en-US" altLang="zh-CN" sz="2400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73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57AB-92D1-467F-84BE-39E0DE257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906" y="625546"/>
            <a:ext cx="7273256" cy="438374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深度</a:t>
            </a:r>
            <a:r>
              <a:rPr lang="zh-CN" altLang="en-US" dirty="0"/>
              <a:t>卷积神经网络（</a:t>
            </a:r>
            <a:r>
              <a:rPr lang="en-US" altLang="zh-CN" dirty="0" err="1"/>
              <a:t>AlexNet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0A059F-7AEB-4E53-B8A0-3326D4A6D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660" y="1318116"/>
            <a:ext cx="8558680" cy="3153675"/>
          </a:xfrm>
        </p:spPr>
        <p:txBody>
          <a:bodyPr>
            <a:normAutofit/>
          </a:bodyPr>
          <a:lstStyle/>
          <a:p>
            <a:pPr indent="457200" algn="l">
              <a:lnSpc>
                <a:spcPct val="150000"/>
              </a:lnSpc>
            </a:pPr>
            <a:r>
              <a:rPr lang="en-US" altLang="zh-CN" sz="2000" dirty="0">
                <a:latin typeface="Roboto" panose="02000000000000000000" pitchFamily="2" charset="0"/>
              </a:rPr>
              <a:t>2012</a:t>
            </a:r>
            <a:r>
              <a:rPr lang="zh-CN" altLang="en-US" sz="2000" dirty="0">
                <a:latin typeface="Roboto" panose="02000000000000000000" pitchFamily="2" charset="0"/>
              </a:rPr>
              <a:t>年，</a:t>
            </a:r>
            <a:r>
              <a:rPr lang="en-US" altLang="zh-CN" sz="2000" dirty="0" err="1">
                <a:latin typeface="Roboto" panose="02000000000000000000" pitchFamily="2" charset="0"/>
              </a:rPr>
              <a:t>AlexNet</a:t>
            </a:r>
            <a:r>
              <a:rPr lang="zh-CN" altLang="en-US" sz="2000" dirty="0">
                <a:latin typeface="Roboto" panose="02000000000000000000" pitchFamily="2" charset="0"/>
              </a:rPr>
              <a:t>横空出世。</a:t>
            </a:r>
            <a:r>
              <a:rPr lang="zh-CN" altLang="en-US" sz="2000" b="1" dirty="0">
                <a:solidFill>
                  <a:srgbClr val="C00000"/>
                </a:solidFill>
                <a:latin typeface="Roboto" panose="02000000000000000000" pitchFamily="2" charset="0"/>
              </a:rPr>
              <a:t>它首次证明了学习到的特征可以超越手工设计的特征</a:t>
            </a:r>
            <a:r>
              <a:rPr lang="zh-CN" altLang="en-US" sz="2000" dirty="0">
                <a:latin typeface="Roboto" panose="02000000000000000000" pitchFamily="2" charset="0"/>
              </a:rPr>
              <a:t>。它一举打破了计算机视觉研究的现状，开启深度学习时代。</a:t>
            </a:r>
          </a:p>
          <a:p>
            <a:pPr indent="457200" algn="l">
              <a:lnSpc>
                <a:spcPct val="150000"/>
              </a:lnSpc>
            </a:pPr>
            <a:endParaRPr lang="zh-CN" altLang="en-US" sz="2000" b="1" dirty="0">
              <a:solidFill>
                <a:srgbClr val="C00000"/>
              </a:solidFill>
              <a:latin typeface="Roboto" panose="02000000000000000000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EBA0B69-6209-47A5-AF2F-66BE844F0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83" y="2527246"/>
            <a:ext cx="7116184" cy="262351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DE39C0F-ECFB-4702-8C6C-D7F5F7FEF1E6}"/>
              </a:ext>
            </a:extLst>
          </p:cNvPr>
          <p:cNvSpPr txBox="1"/>
          <p:nvPr/>
        </p:nvSpPr>
        <p:spPr>
          <a:xfrm>
            <a:off x="1018215" y="5770789"/>
            <a:ext cx="4636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传统视觉方法</a:t>
            </a:r>
          </a:p>
        </p:txBody>
      </p:sp>
      <p:sp>
        <p:nvSpPr>
          <p:cNvPr id="16" name="标注: 下箭头 15">
            <a:extLst>
              <a:ext uri="{FF2B5EF4-FFF2-40B4-BE49-F238E27FC236}">
                <a16:creationId xmlns:a16="http://schemas.microsoft.com/office/drawing/2014/main" id="{E2BF108D-F8B4-4D22-A078-A5AAEA40E2BA}"/>
              </a:ext>
            </a:extLst>
          </p:cNvPr>
          <p:cNvSpPr/>
          <p:nvPr/>
        </p:nvSpPr>
        <p:spPr>
          <a:xfrm>
            <a:off x="1309343" y="5150763"/>
            <a:ext cx="849854" cy="55293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280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标注: 下箭头 16">
            <a:extLst>
              <a:ext uri="{FF2B5EF4-FFF2-40B4-BE49-F238E27FC236}">
                <a16:creationId xmlns:a16="http://schemas.microsoft.com/office/drawing/2014/main" id="{94979EAE-F8F8-4617-953F-D069AE79A1A7}"/>
              </a:ext>
            </a:extLst>
          </p:cNvPr>
          <p:cNvSpPr/>
          <p:nvPr/>
        </p:nvSpPr>
        <p:spPr>
          <a:xfrm>
            <a:off x="2804656" y="5127993"/>
            <a:ext cx="4754880" cy="55293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241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B48B7F-9801-47CC-9E64-6795C2613E00}"/>
              </a:ext>
            </a:extLst>
          </p:cNvPr>
          <p:cNvSpPr txBox="1"/>
          <p:nvPr/>
        </p:nvSpPr>
        <p:spPr>
          <a:xfrm>
            <a:off x="2230634" y="2828864"/>
            <a:ext cx="1481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C00000"/>
                </a:solidFill>
                <a:effectLst/>
                <a:latin typeface="-apple-system"/>
              </a:rPr>
              <a:t>重大突破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A5A20F-5342-4C15-88A4-48A643A93A80}"/>
              </a:ext>
            </a:extLst>
          </p:cNvPr>
          <p:cNvSpPr txBox="1"/>
          <p:nvPr/>
        </p:nvSpPr>
        <p:spPr>
          <a:xfrm>
            <a:off x="4274426" y="5748019"/>
            <a:ext cx="2418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深度学习方法</a:t>
            </a:r>
          </a:p>
        </p:txBody>
      </p:sp>
    </p:spTree>
    <p:extLst>
      <p:ext uri="{BB962C8B-B14F-4D97-AF65-F5344CB8AC3E}">
        <p14:creationId xmlns:p14="http://schemas.microsoft.com/office/powerpoint/2010/main" val="196430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828A13-1ED5-455C-9C3B-AC57E1261AF6}"/>
              </a:ext>
            </a:extLst>
          </p:cNvPr>
          <p:cNvSpPr txBox="1"/>
          <p:nvPr/>
        </p:nvSpPr>
        <p:spPr>
          <a:xfrm>
            <a:off x="403412" y="1753496"/>
            <a:ext cx="8622254" cy="3670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tabLst>
                <a:tab pos="1244600" algn="l"/>
              </a:tabLst>
            </a:pP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4.1 ILSVRC</a:t>
            </a:r>
            <a:r>
              <a:rPr lang="zh-CN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竞赛与视觉识别的发展脉络</a:t>
            </a:r>
          </a:p>
          <a:p>
            <a:pPr marL="34290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tabLst>
                <a:tab pos="1244600" algn="l"/>
              </a:tabLst>
            </a:pP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4.2 </a:t>
            </a:r>
            <a:r>
              <a:rPr lang="zh-CN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传统视觉特征方法的局限性</a:t>
            </a:r>
          </a:p>
          <a:p>
            <a:pPr marL="34290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tabLst>
                <a:tab pos="1244600" algn="l"/>
              </a:tabLst>
            </a:pP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4.3 </a:t>
            </a:r>
            <a:r>
              <a:rPr lang="zh-CN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视觉识别方法的突破</a:t>
            </a: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en-US" altLang="zh-CN" sz="3200" b="1" kern="1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AlexNet</a:t>
            </a:r>
            <a:endParaRPr lang="en-US" altLang="zh-CN" sz="32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tabLst>
                <a:tab pos="1244600" algn="l"/>
              </a:tabLst>
            </a:pP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4.4 </a:t>
            </a:r>
            <a:r>
              <a:rPr lang="zh-CN" altLang="en-US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视觉识别方法的趋势</a:t>
            </a: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越来越深</a:t>
            </a:r>
            <a:endParaRPr lang="zh-CN" altLang="zh-CN" sz="32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tabLst>
                <a:tab pos="1244600" algn="l"/>
              </a:tabLst>
            </a:pPr>
            <a:r>
              <a:rPr lang="en-US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4.5</a:t>
            </a:r>
            <a:r>
              <a:rPr lang="en-US" altLang="zh-CN" sz="3200" b="1" kern="1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32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视觉识别的里程碑——残差连接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F0BE49-7A35-42B3-8EDA-9754669642C1}"/>
              </a:ext>
            </a:extLst>
          </p:cNvPr>
          <p:cNvSpPr txBox="1">
            <a:spLocks/>
          </p:cNvSpPr>
          <p:nvPr/>
        </p:nvSpPr>
        <p:spPr>
          <a:xfrm>
            <a:off x="252805" y="13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/>
              <a:t>主要内容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70429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828A13-1ED5-455C-9C3B-AC57E1261AF6}"/>
              </a:ext>
            </a:extLst>
          </p:cNvPr>
          <p:cNvSpPr txBox="1"/>
          <p:nvPr/>
        </p:nvSpPr>
        <p:spPr>
          <a:xfrm>
            <a:off x="403412" y="2784628"/>
            <a:ext cx="8622254" cy="992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tabLst>
                <a:tab pos="1244600" algn="l"/>
              </a:tabLst>
            </a:pPr>
            <a:r>
              <a:rPr lang="zh-CN" altLang="en-US" sz="4400" b="1" dirty="0">
                <a:latin typeface="+mj-lt"/>
                <a:ea typeface="+mj-ea"/>
                <a:cs typeface="+mj-cs"/>
              </a:rPr>
              <a:t>视觉识别方法的趋势</a:t>
            </a:r>
            <a:r>
              <a:rPr lang="en-US" altLang="zh-CN" sz="4400" b="1" dirty="0">
                <a:latin typeface="+mj-lt"/>
                <a:ea typeface="+mj-ea"/>
                <a:cs typeface="+mj-cs"/>
              </a:rPr>
              <a:t>——</a:t>
            </a:r>
            <a:r>
              <a:rPr lang="zh-CN" altLang="en-US" sz="4400" b="1" dirty="0">
                <a:latin typeface="+mj-lt"/>
                <a:ea typeface="+mj-ea"/>
                <a:cs typeface="+mj-cs"/>
              </a:rPr>
              <a:t>越来越深</a:t>
            </a:r>
            <a:endParaRPr lang="zh-CN" altLang="zh-CN" sz="44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1080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57AB-92D1-467F-84BE-39E0DE257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189" y="695676"/>
            <a:ext cx="7659445" cy="438374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深度</a:t>
            </a:r>
            <a:r>
              <a:rPr lang="zh-CN" altLang="en-US" dirty="0"/>
              <a:t>卷积神经网络（</a:t>
            </a:r>
            <a:r>
              <a:rPr lang="en-US" altLang="zh-CN" dirty="0" err="1"/>
              <a:t>AlexNet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0A059F-7AEB-4E53-B8A0-3326D4A6D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569" y="1525109"/>
            <a:ext cx="4865030" cy="1211075"/>
          </a:xfrm>
        </p:spPr>
        <p:txBody>
          <a:bodyPr>
            <a:norm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sz="2400" dirty="0">
                <a:latin typeface="Roboto" panose="02000000000000000000" pitchFamily="2" charset="0"/>
              </a:rPr>
              <a:t>与</a:t>
            </a:r>
            <a:r>
              <a:rPr lang="en-US" altLang="zh-CN" sz="2400" dirty="0" err="1">
                <a:latin typeface="Roboto" panose="02000000000000000000" pitchFamily="2" charset="0"/>
              </a:rPr>
              <a:t>LeNet</a:t>
            </a:r>
            <a:r>
              <a:rPr lang="zh-CN" altLang="en-US" sz="2400" dirty="0">
                <a:latin typeface="Roboto" panose="02000000000000000000" pitchFamily="2" charset="0"/>
              </a:rPr>
              <a:t>类似的架构，但是</a:t>
            </a:r>
            <a:r>
              <a:rPr lang="zh-CN" altLang="en-US" sz="2400" b="1" dirty="0">
                <a:solidFill>
                  <a:srgbClr val="C00000"/>
                </a:solidFill>
                <a:latin typeface="Roboto" panose="02000000000000000000" pitchFamily="2" charset="0"/>
              </a:rPr>
              <a:t>更深</a:t>
            </a:r>
            <a:r>
              <a:rPr lang="zh-CN" altLang="en-US" sz="2400" dirty="0">
                <a:latin typeface="Roboto" panose="02000000000000000000" pitchFamily="2" charset="0"/>
              </a:rPr>
              <a:t>让他</a:t>
            </a:r>
            <a:r>
              <a:rPr lang="zh-CN" altLang="en-US" sz="2400" b="1" dirty="0">
                <a:solidFill>
                  <a:srgbClr val="C00000"/>
                </a:solidFill>
                <a:latin typeface="Roboto" panose="02000000000000000000" pitchFamily="2" charset="0"/>
              </a:rPr>
              <a:t>更强</a:t>
            </a:r>
            <a:r>
              <a:rPr lang="zh-CN" altLang="en-US" sz="2400" dirty="0">
                <a:latin typeface="Roboto" panose="02000000000000000000" pitchFamily="2" charset="0"/>
              </a:rPr>
              <a:t>。</a:t>
            </a:r>
          </a:p>
          <a:p>
            <a:pPr indent="457200" algn="l">
              <a:lnSpc>
                <a:spcPct val="150000"/>
              </a:lnSpc>
            </a:pPr>
            <a:endParaRPr lang="zh-CN" altLang="en-US" sz="2000" b="1" dirty="0">
              <a:solidFill>
                <a:srgbClr val="C00000"/>
              </a:solidFill>
              <a:latin typeface="Roboto" panose="020000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F8B453-CE94-4DD0-9DB7-292E8412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99" y="1525109"/>
            <a:ext cx="2813308" cy="41988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B179E1-9C51-4246-AB6E-73DEE33E44D9}"/>
              </a:ext>
            </a:extLst>
          </p:cNvPr>
          <p:cNvSpPr txBox="1"/>
          <p:nvPr/>
        </p:nvSpPr>
        <p:spPr>
          <a:xfrm>
            <a:off x="5472953" y="5747269"/>
            <a:ext cx="4620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Roboto" panose="02000000000000000000" pitchFamily="2" charset="0"/>
              </a:rPr>
              <a:t>从</a:t>
            </a:r>
            <a:r>
              <a:rPr lang="en-US" altLang="zh-CN" sz="1400" b="0" i="0" dirty="0" err="1">
                <a:effectLst/>
                <a:latin typeface="Roboto" panose="02000000000000000000" pitchFamily="2" charset="0"/>
              </a:rPr>
              <a:t>LeNet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（左）到</a:t>
            </a:r>
            <a:r>
              <a:rPr lang="en-US" altLang="zh-CN" sz="1400" b="0" i="0" dirty="0" err="1">
                <a:effectLst/>
                <a:latin typeface="Roboto" panose="02000000000000000000" pitchFamily="2" charset="0"/>
              </a:rPr>
              <a:t>AlexNet</a:t>
            </a:r>
            <a:r>
              <a:rPr lang="zh-CN" altLang="en-US" sz="1400" b="0" i="0" dirty="0">
                <a:effectLst/>
                <a:latin typeface="Roboto" panose="02000000000000000000" pitchFamily="2" charset="0"/>
              </a:rPr>
              <a:t>（右）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7FE105-6AF8-4602-BD08-313C61ED9FF1}"/>
              </a:ext>
            </a:extLst>
          </p:cNvPr>
          <p:cNvSpPr txBox="1"/>
          <p:nvPr/>
        </p:nvSpPr>
        <p:spPr>
          <a:xfrm>
            <a:off x="1145432" y="3352376"/>
            <a:ext cx="50729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C00000"/>
                </a:solidFill>
                <a:latin typeface="Roboto" panose="02000000000000000000" pitchFamily="2" charset="0"/>
              </a:rPr>
              <a:t>更深就更强？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4345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97CF589-FE99-4886-9DDA-B5895681BF6D}"/>
              </a:ext>
            </a:extLst>
          </p:cNvPr>
          <p:cNvSpPr txBox="1"/>
          <p:nvPr/>
        </p:nvSpPr>
        <p:spPr>
          <a:xfrm>
            <a:off x="549809" y="1159783"/>
            <a:ext cx="71706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更深的网络提取更好的特征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    </a:t>
            </a:r>
            <a:r>
              <a:rPr lang="zh-CN" alt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更大的感受野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17737C-2829-4798-9A45-3CA4A4245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82"/>
          <a:stretch/>
        </p:blipFill>
        <p:spPr>
          <a:xfrm>
            <a:off x="5785722" y="3884288"/>
            <a:ext cx="2946404" cy="22745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C44D3E-36CE-4485-80A0-B6391B71F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22"/>
          <a:stretch/>
        </p:blipFill>
        <p:spPr>
          <a:xfrm>
            <a:off x="549809" y="2013924"/>
            <a:ext cx="6028339" cy="22745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EB534D-647A-4454-BC53-6D57E1F44005}"/>
              </a:ext>
            </a:extLst>
          </p:cNvPr>
          <p:cNvSpPr txBox="1"/>
          <p:nvPr/>
        </p:nvSpPr>
        <p:spPr>
          <a:xfrm>
            <a:off x="3335036" y="337517"/>
            <a:ext cx="462550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100" dirty="0">
                <a:latin typeface="+mj-lt"/>
                <a:ea typeface="+mj-ea"/>
                <a:cs typeface="+mj-cs"/>
              </a:rPr>
              <a:t>更深的好处</a:t>
            </a:r>
            <a:endParaRPr lang="en-US" altLang="zh-CN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C0228C-0682-4E9C-BCF4-98F6891496BB}"/>
              </a:ext>
            </a:extLst>
          </p:cNvPr>
          <p:cNvSpPr txBox="1"/>
          <p:nvPr/>
        </p:nvSpPr>
        <p:spPr>
          <a:xfrm>
            <a:off x="411874" y="4451722"/>
            <a:ext cx="5235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6032" indent="-25603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zh-CN" altLang="zh-CN" sz="2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更深的网络能够拟合更复杂的函数</a:t>
            </a:r>
            <a:endParaRPr lang="zh-CN" altLang="zh-CN" sz="24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   </a:t>
            </a:r>
            <a:r>
              <a:rPr lang="zh-CN" altLang="zh-CN" sz="2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更好的非线性</a:t>
            </a:r>
            <a:endParaRPr lang="zh-CN" altLang="zh-CN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2603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5BFA11-094E-445C-BE1B-1F028FE4A349}"/>
              </a:ext>
            </a:extLst>
          </p:cNvPr>
          <p:cNvSpPr txBox="1"/>
          <p:nvPr/>
        </p:nvSpPr>
        <p:spPr>
          <a:xfrm>
            <a:off x="332916" y="1422309"/>
            <a:ext cx="31536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 b="1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zh-CN" altLang="en-US" sz="2400" b="1" dirty="0"/>
              <a:t>过拟合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zh-CN" altLang="en-US" sz="2400" b="1" dirty="0"/>
              <a:t>梯度爆炸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梯度消失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B63958-9662-4DE0-9DB7-1F024526F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35"/>
          <a:stretch/>
        </p:blipFill>
        <p:spPr>
          <a:xfrm>
            <a:off x="3622638" y="1603765"/>
            <a:ext cx="5053920" cy="141816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A88112-A27A-4EEB-9BDB-4890BAF2BDB4}"/>
              </a:ext>
            </a:extLst>
          </p:cNvPr>
          <p:cNvSpPr txBox="1"/>
          <p:nvPr/>
        </p:nvSpPr>
        <p:spPr>
          <a:xfrm>
            <a:off x="3829808" y="3258238"/>
            <a:ext cx="5295450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800" b="1" dirty="0"/>
              <a:t>梯度爆炸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梯度消失原因：</a:t>
            </a:r>
          </a:p>
          <a:p>
            <a:pPr>
              <a:lnSpc>
                <a:spcPct val="125000"/>
              </a:lnSpc>
            </a:pPr>
            <a:r>
              <a:rPr lang="zh-CN" altLang="en-US" b="1" dirty="0"/>
              <a:t>梯度的尺寸随着层数增长而指数级变化</a:t>
            </a:r>
            <a:r>
              <a:rPr lang="en-US" altLang="zh-CN" b="1" dirty="0"/>
              <a:t>2^L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5706A3-BC71-4990-9B17-11FD093C3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32" y="3373156"/>
            <a:ext cx="2662787" cy="22911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7191D5-1FC6-4CD3-92C5-AA9B625CF4ED}"/>
              </a:ext>
            </a:extLst>
          </p:cNvPr>
          <p:cNvSpPr/>
          <p:nvPr/>
        </p:nvSpPr>
        <p:spPr bwMode="auto">
          <a:xfrm>
            <a:off x="203984" y="3206803"/>
            <a:ext cx="8714105" cy="2623841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 fontAlgn="base"/>
            <a:endParaRPr lang="en-CN" sz="15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63492B1B-B5FD-45AA-931E-4C1D8DAC4923}"/>
              </a:ext>
            </a:extLst>
          </p:cNvPr>
          <p:cNvSpPr/>
          <p:nvPr/>
        </p:nvSpPr>
        <p:spPr bwMode="auto">
          <a:xfrm>
            <a:off x="3622638" y="1529299"/>
            <a:ext cx="5295450" cy="1492632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 fontAlgn="base"/>
            <a:endParaRPr lang="en-CN" sz="15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8E7466-4BEA-4D38-A2B9-A8BBBC6216A7}"/>
              </a:ext>
            </a:extLst>
          </p:cNvPr>
          <p:cNvSpPr txBox="1"/>
          <p:nvPr/>
        </p:nvSpPr>
        <p:spPr>
          <a:xfrm>
            <a:off x="3149301" y="338672"/>
            <a:ext cx="462550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100" dirty="0">
                <a:latin typeface="+mj-lt"/>
                <a:ea typeface="+mj-ea"/>
                <a:cs typeface="+mj-cs"/>
              </a:rPr>
              <a:t>更深的阻碍</a:t>
            </a:r>
            <a:endParaRPr lang="en-US" altLang="zh-CN" sz="4100" dirty="0">
              <a:latin typeface="+mj-lt"/>
              <a:ea typeface="+mj-ea"/>
              <a:cs typeface="+mj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349D1AB-E493-4FAC-9FAD-F0FFC1A81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08" y="4064367"/>
            <a:ext cx="4334289" cy="126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3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7C076A-128E-4D4D-B795-C795B8E1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0" y="1005569"/>
            <a:ext cx="9034550" cy="52984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D578D9-5EA2-4460-B62B-DCA71DEBD26E}"/>
              </a:ext>
            </a:extLst>
          </p:cNvPr>
          <p:cNvSpPr txBox="1"/>
          <p:nvPr/>
        </p:nvSpPr>
        <p:spPr>
          <a:xfrm>
            <a:off x="7227651" y="346580"/>
            <a:ext cx="1514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</a:rPr>
              <a:t>1998</a:t>
            </a:r>
            <a:r>
              <a:rPr lang="zh-CN" altLang="en-US" sz="2400" b="1" dirty="0">
                <a:solidFill>
                  <a:srgbClr val="C00000"/>
                </a:solidFill>
              </a:rPr>
              <a:t>年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r"/>
            <a:r>
              <a:rPr lang="en-US" altLang="zh-CN" sz="2400" b="1" dirty="0">
                <a:solidFill>
                  <a:srgbClr val="C00000"/>
                </a:solidFill>
              </a:rPr>
              <a:t>5</a:t>
            </a:r>
            <a:r>
              <a:rPr lang="zh-CN" altLang="en-US" sz="2400" b="1" dirty="0">
                <a:solidFill>
                  <a:srgbClr val="C00000"/>
                </a:solidFill>
              </a:rPr>
              <a:t>层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r"/>
            <a:r>
              <a:rPr lang="zh-CN" altLang="en-US" sz="2400" b="1" dirty="0">
                <a:solidFill>
                  <a:srgbClr val="C00000"/>
                </a:solidFill>
              </a:rPr>
              <a:t>数字识别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62C63F-92AB-4994-8D0A-74017E2571B1}"/>
              </a:ext>
            </a:extLst>
          </p:cNvPr>
          <p:cNvSpPr txBox="1"/>
          <p:nvPr/>
        </p:nvSpPr>
        <p:spPr>
          <a:xfrm>
            <a:off x="2062264" y="371939"/>
            <a:ext cx="4659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越来越“深”之路上的工作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82332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9E8068-762E-49DD-A4F8-10BE8469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0" y="1504570"/>
            <a:ext cx="8610779" cy="46759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D578D9-5EA2-4460-B62B-DCA71DEBD26E}"/>
              </a:ext>
            </a:extLst>
          </p:cNvPr>
          <p:cNvSpPr txBox="1"/>
          <p:nvPr/>
        </p:nvSpPr>
        <p:spPr>
          <a:xfrm>
            <a:off x="6837473" y="895159"/>
            <a:ext cx="1514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</a:rPr>
              <a:t>2012</a:t>
            </a:r>
            <a:r>
              <a:rPr lang="zh-CN" altLang="en-US" sz="2400" b="1" dirty="0">
                <a:solidFill>
                  <a:srgbClr val="C00000"/>
                </a:solidFill>
              </a:rPr>
              <a:t>年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r"/>
            <a:r>
              <a:rPr lang="en-US" altLang="zh-CN" sz="2400" b="1" dirty="0">
                <a:solidFill>
                  <a:srgbClr val="C00000"/>
                </a:solidFill>
              </a:rPr>
              <a:t>8</a:t>
            </a:r>
            <a:r>
              <a:rPr lang="zh-CN" altLang="en-US" sz="2400" b="1" dirty="0">
                <a:solidFill>
                  <a:srgbClr val="C00000"/>
                </a:solidFill>
              </a:rPr>
              <a:t>层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r"/>
            <a:r>
              <a:rPr lang="en-US" altLang="zh-CN" sz="2400" b="1" dirty="0">
                <a:solidFill>
                  <a:srgbClr val="C00000"/>
                </a:solidFill>
              </a:rPr>
              <a:t>16.4%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1286B6-11AF-441E-97B2-F1789DCFB0E7}"/>
              </a:ext>
            </a:extLst>
          </p:cNvPr>
          <p:cNvSpPr txBox="1"/>
          <p:nvPr/>
        </p:nvSpPr>
        <p:spPr>
          <a:xfrm>
            <a:off x="2062264" y="371939"/>
            <a:ext cx="4659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越来越“深”之路上的工作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2910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9879B7-2D37-4249-B5EA-26FF2F1F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7226"/>
            <a:ext cx="9123441" cy="5018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D578D9-5EA2-4460-B62B-DCA71DEBD26E}"/>
              </a:ext>
            </a:extLst>
          </p:cNvPr>
          <p:cNvSpPr txBox="1"/>
          <p:nvPr/>
        </p:nvSpPr>
        <p:spPr>
          <a:xfrm>
            <a:off x="6910259" y="294994"/>
            <a:ext cx="1514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</a:rPr>
              <a:t>2014</a:t>
            </a:r>
            <a:r>
              <a:rPr lang="zh-CN" altLang="en-US" sz="2400" b="1" dirty="0">
                <a:solidFill>
                  <a:srgbClr val="C00000"/>
                </a:solidFill>
              </a:rPr>
              <a:t>年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r"/>
            <a:r>
              <a:rPr lang="en-US" altLang="zh-CN" sz="2400" b="1" dirty="0">
                <a:solidFill>
                  <a:srgbClr val="C00000"/>
                </a:solidFill>
              </a:rPr>
              <a:t>19</a:t>
            </a:r>
            <a:r>
              <a:rPr lang="zh-CN" altLang="en-US" sz="2400" b="1" dirty="0">
                <a:solidFill>
                  <a:srgbClr val="C00000"/>
                </a:solidFill>
              </a:rPr>
              <a:t>层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r"/>
            <a:r>
              <a:rPr lang="en-US" altLang="zh-CN" sz="2400" b="1" dirty="0">
                <a:solidFill>
                  <a:srgbClr val="C00000"/>
                </a:solidFill>
              </a:rPr>
              <a:t>7.3%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336E25-1E9F-402F-8234-FD1FA73B3496}"/>
              </a:ext>
            </a:extLst>
          </p:cNvPr>
          <p:cNvSpPr txBox="1"/>
          <p:nvPr/>
        </p:nvSpPr>
        <p:spPr>
          <a:xfrm>
            <a:off x="2062264" y="371939"/>
            <a:ext cx="4659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越来越“深”之路上的工作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199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79925A-6992-4359-854E-647017722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" y="1097956"/>
            <a:ext cx="8981135" cy="51909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D578D9-5EA2-4460-B62B-DCA71DEBD26E}"/>
              </a:ext>
            </a:extLst>
          </p:cNvPr>
          <p:cNvSpPr txBox="1"/>
          <p:nvPr/>
        </p:nvSpPr>
        <p:spPr>
          <a:xfrm>
            <a:off x="7081736" y="294994"/>
            <a:ext cx="1514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</a:rPr>
              <a:t>2014</a:t>
            </a:r>
            <a:r>
              <a:rPr lang="zh-CN" altLang="en-US" sz="2400" b="1" dirty="0">
                <a:solidFill>
                  <a:srgbClr val="C00000"/>
                </a:solidFill>
              </a:rPr>
              <a:t>年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r"/>
            <a:r>
              <a:rPr lang="en-US" altLang="zh-CN" sz="2400" b="1" dirty="0">
                <a:solidFill>
                  <a:srgbClr val="C00000"/>
                </a:solidFill>
              </a:rPr>
              <a:t>22</a:t>
            </a:r>
            <a:r>
              <a:rPr lang="zh-CN" altLang="en-US" sz="2400" b="1" dirty="0">
                <a:solidFill>
                  <a:srgbClr val="C00000"/>
                </a:solidFill>
              </a:rPr>
              <a:t>层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r"/>
            <a:r>
              <a:rPr lang="en-US" altLang="zh-CN" sz="2400" b="1" dirty="0">
                <a:solidFill>
                  <a:srgbClr val="C00000"/>
                </a:solidFill>
              </a:rPr>
              <a:t>6.7%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D21A95-7FAD-4E3C-B437-A79041915549}"/>
              </a:ext>
            </a:extLst>
          </p:cNvPr>
          <p:cNvSpPr txBox="1"/>
          <p:nvPr/>
        </p:nvSpPr>
        <p:spPr>
          <a:xfrm>
            <a:off x="2062264" y="371939"/>
            <a:ext cx="4659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越来越“深”之路上的工作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60042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97CF589-FE99-4886-9DDA-B5895681BF6D}"/>
              </a:ext>
            </a:extLst>
          </p:cNvPr>
          <p:cNvSpPr txBox="1"/>
          <p:nvPr/>
        </p:nvSpPr>
        <p:spPr>
          <a:xfrm>
            <a:off x="371817" y="1210435"/>
            <a:ext cx="6658388" cy="221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defTabSz="6858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过拟合解决方法：</a:t>
            </a:r>
            <a:endParaRPr lang="en-US" altLang="zh-CN" sz="24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600075" lvl="1" indent="-257175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Dropout</a:t>
            </a:r>
            <a:r>
              <a:rPr lang="zh-CN" altLang="en-US" sz="2000" dirty="0"/>
              <a:t>、</a:t>
            </a:r>
            <a:r>
              <a:rPr lang="en-US" altLang="zh-CN" sz="2000" dirty="0"/>
              <a:t>Augment</a:t>
            </a:r>
          </a:p>
          <a:p>
            <a:pPr marL="257175" indent="-25717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梯度爆炸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梯度消失解决方法：</a:t>
            </a:r>
            <a:endParaRPr lang="en-US" altLang="zh-CN" sz="2400" b="1" dirty="0"/>
          </a:p>
          <a:p>
            <a:pPr marL="600075" lvl="1" indent="-25717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权重初始化 </a:t>
            </a:r>
            <a:r>
              <a:rPr lang="en-US" altLang="zh-CN" sz="2000" dirty="0"/>
              <a:t>(Xavier</a:t>
            </a:r>
            <a:r>
              <a:rPr lang="zh-CN" altLang="en-US" sz="2000" dirty="0"/>
              <a:t>初始化、</a:t>
            </a:r>
            <a:r>
              <a:rPr lang="en-US" altLang="zh-CN" sz="2000" dirty="0"/>
              <a:t>He</a:t>
            </a:r>
            <a:r>
              <a:rPr lang="zh-CN" altLang="en-US" sz="2000" dirty="0"/>
              <a:t>初始化</a:t>
            </a:r>
            <a:r>
              <a:rPr lang="en-US" altLang="zh-CN" sz="2000" dirty="0"/>
              <a:t>-MSRA)</a:t>
            </a:r>
          </a:p>
          <a:p>
            <a:pPr marL="600075" lvl="1" indent="-25717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Intermediate normalization layers (batch normalization)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6AE08F-FD43-431D-B66E-2BF010CE8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7"/>
          <a:stretch/>
        </p:blipFill>
        <p:spPr>
          <a:xfrm>
            <a:off x="554047" y="3502874"/>
            <a:ext cx="2103651" cy="14299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E39265D-6027-4693-BC76-FC8F9E8A46BF}"/>
              </a:ext>
            </a:extLst>
          </p:cNvPr>
          <p:cNvSpPr txBox="1"/>
          <p:nvPr/>
        </p:nvSpPr>
        <p:spPr>
          <a:xfrm>
            <a:off x="371817" y="5584011"/>
            <a:ext cx="8935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Ioffe</a:t>
            </a: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. et al. (2015) </a:t>
            </a:r>
            <a:r>
              <a:rPr lang="zh-CN" altLang="en-US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‘</a:t>
            </a: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Batch Normalization: Accelerating Deep Network Training by Reducing Internal Covariate Shift</a:t>
            </a:r>
            <a:r>
              <a:rPr lang="zh-CN" altLang="en-US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’</a:t>
            </a: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, ICML </a:t>
            </a:r>
            <a:endParaRPr lang="zh-CN" altLang="en-US" sz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41332B-AAEB-42A2-B36B-8DD6DF33282B}"/>
              </a:ext>
            </a:extLst>
          </p:cNvPr>
          <p:cNvSpPr txBox="1"/>
          <p:nvPr/>
        </p:nvSpPr>
        <p:spPr>
          <a:xfrm>
            <a:off x="371817" y="5403161"/>
            <a:ext cx="83808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He, K. </a:t>
            </a:r>
            <a:r>
              <a:rPr lang="en-US" altLang="zh-CN" sz="1200" i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et al.</a:t>
            </a: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(2015) ‘Delving Deep into Rectifiers: Surpassing Human-Level Performance on ImageNet Classification’, ICCV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5592F7A-D681-4B4B-9172-479151A3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527" y="3728822"/>
            <a:ext cx="5195999" cy="11048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12CA36-9033-4976-836B-6A80F29D0460}"/>
              </a:ext>
            </a:extLst>
          </p:cNvPr>
          <p:cNvSpPr txBox="1"/>
          <p:nvPr/>
        </p:nvSpPr>
        <p:spPr>
          <a:xfrm>
            <a:off x="371817" y="5232873"/>
            <a:ext cx="83808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Xavier. </a:t>
            </a:r>
            <a:r>
              <a:rPr lang="en-US" altLang="zh-CN" sz="1200" i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et al.</a:t>
            </a: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(</a:t>
            </a:r>
            <a:r>
              <a:rPr lang="en-US" altLang="zh-CN" sz="1200" dirty="0"/>
              <a:t>2010</a:t>
            </a: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) ‘</a:t>
            </a:r>
            <a:r>
              <a:rPr lang="en-US" altLang="zh-CN" sz="1200" dirty="0"/>
              <a:t>Understanding the difficulty of training deep feedforward neural networks</a:t>
            </a: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’, PMLR</a:t>
            </a:r>
          </a:p>
        </p:txBody>
      </p:sp>
      <p:sp>
        <p:nvSpPr>
          <p:cNvPr id="7" name="箭头: 左弧形 6">
            <a:extLst>
              <a:ext uri="{FF2B5EF4-FFF2-40B4-BE49-F238E27FC236}">
                <a16:creationId xmlns:a16="http://schemas.microsoft.com/office/drawing/2014/main" id="{E1F92BA3-EF52-4025-AE64-E0C988E0A57C}"/>
              </a:ext>
            </a:extLst>
          </p:cNvPr>
          <p:cNvSpPr/>
          <p:nvPr/>
        </p:nvSpPr>
        <p:spPr>
          <a:xfrm>
            <a:off x="199612" y="2796988"/>
            <a:ext cx="354435" cy="1721224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手杖形 10">
            <a:extLst>
              <a:ext uri="{FF2B5EF4-FFF2-40B4-BE49-F238E27FC236}">
                <a16:creationId xmlns:a16="http://schemas.microsoft.com/office/drawing/2014/main" id="{7DA1F676-9E1D-4A5D-9B8B-D82BDAA8ED45}"/>
              </a:ext>
            </a:extLst>
          </p:cNvPr>
          <p:cNvSpPr/>
          <p:nvPr/>
        </p:nvSpPr>
        <p:spPr>
          <a:xfrm rot="5400000">
            <a:off x="7272339" y="2887043"/>
            <a:ext cx="1429913" cy="1914183"/>
          </a:xfrm>
          <a:prstGeom prst="uturnArrow">
            <a:avLst>
              <a:gd name="adj1" fmla="val 6001"/>
              <a:gd name="adj2" fmla="val 12994"/>
              <a:gd name="adj3" fmla="val 20625"/>
              <a:gd name="adj4" fmla="val 45003"/>
              <a:gd name="adj5" fmla="val 359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C60818-3D58-4D23-B4DB-7FE96C72A2AD}"/>
              </a:ext>
            </a:extLst>
          </p:cNvPr>
          <p:cNvSpPr txBox="1"/>
          <p:nvPr/>
        </p:nvSpPr>
        <p:spPr>
          <a:xfrm>
            <a:off x="1388622" y="396489"/>
            <a:ext cx="6731791" cy="513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/>
              <a:t>在发展中，“更深：的阻碍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被极大地缓解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240503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F5EC18-6C33-4132-A3CA-9DF627DB7365}"/>
              </a:ext>
            </a:extLst>
          </p:cNvPr>
          <p:cNvSpPr txBox="1"/>
          <p:nvPr/>
        </p:nvSpPr>
        <p:spPr>
          <a:xfrm>
            <a:off x="2285997" y="856358"/>
            <a:ext cx="6021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出现了一个新问题</a:t>
            </a:r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网络退化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C12E7B-5403-497B-BE8D-704333B17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5" y="1783576"/>
            <a:ext cx="8794829" cy="31907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AE1DC1-86F6-438C-86FE-C661093FA2F5}"/>
              </a:ext>
            </a:extLst>
          </p:cNvPr>
          <p:cNvSpPr txBox="1"/>
          <p:nvPr/>
        </p:nvSpPr>
        <p:spPr>
          <a:xfrm>
            <a:off x="1313016" y="5074424"/>
            <a:ext cx="7967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56</a:t>
            </a: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层的网络比</a:t>
            </a:r>
            <a:r>
              <a:rPr lang="en-US" altLang="zh-CN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20</a:t>
            </a: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层的网络的</a:t>
            </a:r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训练误差</a:t>
            </a: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更高</a:t>
            </a:r>
          </a:p>
        </p:txBody>
      </p:sp>
    </p:spTree>
    <p:extLst>
      <p:ext uri="{BB962C8B-B14F-4D97-AF65-F5344CB8AC3E}">
        <p14:creationId xmlns:p14="http://schemas.microsoft.com/office/powerpoint/2010/main" val="232661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F0BE49-7A35-42B3-8EDA-9754669642C1}"/>
              </a:ext>
            </a:extLst>
          </p:cNvPr>
          <p:cNvSpPr txBox="1">
            <a:spLocks/>
          </p:cNvSpPr>
          <p:nvPr/>
        </p:nvSpPr>
        <p:spPr>
          <a:xfrm>
            <a:off x="195354" y="1765571"/>
            <a:ext cx="8753292" cy="1663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/>
              <a:t>ILSVRC</a:t>
            </a:r>
            <a:r>
              <a:rPr lang="zh-CN" altLang="en-US" sz="4400" b="1" dirty="0"/>
              <a:t>竞赛与视觉识别的发展脉络</a:t>
            </a:r>
          </a:p>
        </p:txBody>
      </p:sp>
    </p:spTree>
    <p:extLst>
      <p:ext uri="{BB962C8B-B14F-4D97-AF65-F5344CB8AC3E}">
        <p14:creationId xmlns:p14="http://schemas.microsoft.com/office/powerpoint/2010/main" val="3922481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5315DA-BEAD-4CEB-A0BA-3AFCCFE64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04"/>
          <a:stretch/>
        </p:blipFill>
        <p:spPr>
          <a:xfrm>
            <a:off x="1408859" y="1563935"/>
            <a:ext cx="6326282" cy="32901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B3A288-C2D8-4B3F-A400-3ACB8A31443A}"/>
              </a:ext>
            </a:extLst>
          </p:cNvPr>
          <p:cNvSpPr txBox="1"/>
          <p:nvPr/>
        </p:nvSpPr>
        <p:spPr>
          <a:xfrm>
            <a:off x="1198806" y="5090569"/>
            <a:ext cx="79451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更深的网络有更高的</a:t>
            </a:r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训练误差</a:t>
            </a: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和</a:t>
            </a:r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测试误差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C05404-3FEA-4CEE-911C-74477DF831BF}"/>
              </a:ext>
            </a:extLst>
          </p:cNvPr>
          <p:cNvSpPr txBox="1"/>
          <p:nvPr/>
        </p:nvSpPr>
        <p:spPr>
          <a:xfrm>
            <a:off x="1960244" y="742692"/>
            <a:ext cx="6021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出现了一个新问题</a:t>
            </a:r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网络退化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8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F5AE10-8D12-4C79-A872-FAAD1AAC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7" y="897450"/>
            <a:ext cx="2977693" cy="53914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843BE4-8A69-4B08-A3F8-E024A260DDA6}"/>
              </a:ext>
            </a:extLst>
          </p:cNvPr>
          <p:cNvSpPr txBox="1"/>
          <p:nvPr/>
        </p:nvSpPr>
        <p:spPr>
          <a:xfrm>
            <a:off x="3294530" y="3429000"/>
            <a:ext cx="57634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理论上，更深的模型不应该有更高的训练误差：</a:t>
            </a:r>
            <a:endParaRPr lang="en-US" altLang="zh-CN" sz="20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原始层：从已学习的较浅模型中复制</a:t>
            </a:r>
            <a:endParaRPr lang="en-US" altLang="zh-CN" sz="20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额外层：设置为恒等映射</a:t>
            </a:r>
            <a:endParaRPr lang="en-US" altLang="zh-CN" sz="20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能够达到至少相同的训练误差</a:t>
            </a:r>
            <a:endParaRPr lang="en-US" altLang="zh-CN" sz="20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lvl="1"/>
            <a:endParaRPr lang="en-US" altLang="zh-CN" sz="20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所以网络退化是一个优化问题：</a:t>
            </a:r>
            <a:endParaRPr lang="en-US" altLang="zh-CN" sz="20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lvl="1"/>
            <a:r>
              <a:rPr lang="en-US" altLang="zh-CN" sz="2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	</a:t>
            </a:r>
            <a:r>
              <a:rPr lang="zh-CN" altLang="en-US" sz="2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优化器无法找到更深网络的解...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CDCB42-010A-426C-A5B3-71CB26EC6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386" y="1182231"/>
            <a:ext cx="5521134" cy="20030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9F73C9-A681-4EB1-BFC2-F86DE1DFFCE3}"/>
              </a:ext>
            </a:extLst>
          </p:cNvPr>
          <p:cNvSpPr txBox="1"/>
          <p:nvPr/>
        </p:nvSpPr>
        <p:spPr>
          <a:xfrm>
            <a:off x="2847742" y="276682"/>
            <a:ext cx="4620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网络退化的理论分析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02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828A13-1ED5-455C-9C3B-AC57E1261AF6}"/>
              </a:ext>
            </a:extLst>
          </p:cNvPr>
          <p:cNvSpPr txBox="1"/>
          <p:nvPr/>
        </p:nvSpPr>
        <p:spPr>
          <a:xfrm>
            <a:off x="521746" y="2973843"/>
            <a:ext cx="8622254" cy="91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tabLst>
                <a:tab pos="1244600" algn="l"/>
              </a:tabLst>
            </a:pPr>
            <a:r>
              <a:rPr lang="zh-CN" altLang="zh-CN" sz="4000" b="1" dirty="0">
                <a:latin typeface="+mj-lt"/>
                <a:ea typeface="+mj-ea"/>
                <a:cs typeface="+mj-cs"/>
              </a:rPr>
              <a:t>高级视觉识别的里程碑——残差连接</a:t>
            </a:r>
          </a:p>
        </p:txBody>
      </p:sp>
    </p:spTree>
    <p:extLst>
      <p:ext uri="{BB962C8B-B14F-4D97-AF65-F5344CB8AC3E}">
        <p14:creationId xmlns:p14="http://schemas.microsoft.com/office/powerpoint/2010/main" val="4185252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F5EC18-6C33-4132-A3CA-9DF627DB7365}"/>
              </a:ext>
            </a:extLst>
          </p:cNvPr>
          <p:cNvSpPr txBox="1"/>
          <p:nvPr/>
        </p:nvSpPr>
        <p:spPr>
          <a:xfrm>
            <a:off x="3560321" y="827175"/>
            <a:ext cx="3414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网络退化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C12E7B-5403-497B-BE8D-704333B17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5" y="1783576"/>
            <a:ext cx="8794829" cy="31907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AE1DC1-86F6-438C-86FE-C661093FA2F5}"/>
              </a:ext>
            </a:extLst>
          </p:cNvPr>
          <p:cNvSpPr txBox="1"/>
          <p:nvPr/>
        </p:nvSpPr>
        <p:spPr>
          <a:xfrm>
            <a:off x="262647" y="5259249"/>
            <a:ext cx="8706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能不能设计一种方法，让更深的网络</a:t>
            </a:r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起码不会更糟？</a:t>
            </a:r>
            <a:endParaRPr lang="zh-CN" altLang="en-US" sz="2800" b="1" dirty="0">
              <a:solidFill>
                <a:srgbClr val="C0000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915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C31BB6-BD27-4215-ACC9-EB8CBAE0C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34"/>
          <a:stretch/>
        </p:blipFill>
        <p:spPr>
          <a:xfrm>
            <a:off x="0" y="1618853"/>
            <a:ext cx="4472245" cy="38926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A6E72C-FDBD-4213-9CB0-574CCA850566}"/>
              </a:ext>
            </a:extLst>
          </p:cNvPr>
          <p:cNvSpPr txBox="1"/>
          <p:nvPr/>
        </p:nvSpPr>
        <p:spPr>
          <a:xfrm>
            <a:off x="2473242" y="509090"/>
            <a:ext cx="67850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残差连接</a:t>
            </a:r>
            <a:r>
              <a:rPr lang="en-US" altLang="zh-CN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——</a:t>
            </a:r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起码不会更糟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E45A6D-D781-4295-BB22-447DF101AE9D}"/>
              </a:ext>
            </a:extLst>
          </p:cNvPr>
          <p:cNvSpPr txBox="1"/>
          <p:nvPr/>
        </p:nvSpPr>
        <p:spPr>
          <a:xfrm>
            <a:off x="4793258" y="1982434"/>
            <a:ext cx="41659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更深层</a:t>
            </a:r>
            <a:r>
              <a:rPr lang="zh-CN" altLang="en-US" sz="2400" dirty="0"/>
              <a:t>不直接拟合目标函数</a:t>
            </a:r>
            <a:r>
              <a:rPr lang="en-US" altLang="zh-CN" sz="2400" dirty="0"/>
              <a:t>H(x)</a:t>
            </a:r>
            <a:r>
              <a:rPr lang="zh-CN" altLang="en-US" sz="2400" dirty="0"/>
              <a:t>，而是拟合</a:t>
            </a:r>
            <a:r>
              <a:rPr lang="en-US" altLang="zh-CN" sz="2400" dirty="0"/>
              <a:t>x</a:t>
            </a:r>
            <a:r>
              <a:rPr lang="zh-CN" altLang="en-US" sz="2400" dirty="0"/>
              <a:t>与目标函数</a:t>
            </a:r>
            <a:r>
              <a:rPr lang="en-US" altLang="zh-CN" sz="2400" dirty="0"/>
              <a:t>H(x)</a:t>
            </a:r>
            <a:r>
              <a:rPr lang="zh-CN" altLang="en-US" sz="2400" dirty="0"/>
              <a:t>之间的差值</a:t>
            </a:r>
            <a:r>
              <a:rPr lang="en-US" altLang="zh-CN" sz="2400" dirty="0"/>
              <a:t>F(x)</a:t>
            </a:r>
          </a:p>
          <a:p>
            <a:endParaRPr lang="en-US" altLang="zh-CN" sz="2400" dirty="0"/>
          </a:p>
          <a:p>
            <a:r>
              <a:rPr lang="zh-CN" altLang="en-US" sz="2400" dirty="0"/>
              <a:t>当</a:t>
            </a:r>
            <a:r>
              <a:rPr lang="en-US" altLang="zh-CN" sz="2400" dirty="0"/>
              <a:t>F(x)=0</a:t>
            </a:r>
            <a:r>
              <a:rPr lang="zh-CN" altLang="en-US" sz="2400" dirty="0"/>
              <a:t>时，相当于没有</a:t>
            </a:r>
            <a:r>
              <a:rPr lang="zh-CN" altLang="en-US" sz="2400" b="1" dirty="0">
                <a:solidFill>
                  <a:srgbClr val="C00000"/>
                </a:solidFill>
              </a:rPr>
              <a:t>更深层</a:t>
            </a:r>
            <a:r>
              <a:rPr lang="zh-CN" altLang="en-US" sz="2400" dirty="0"/>
              <a:t>，</a:t>
            </a:r>
            <a:r>
              <a:rPr lang="zh-CN" altLang="en-US" sz="2400" b="1" dirty="0">
                <a:solidFill>
                  <a:srgbClr val="C00000"/>
                </a:solidFill>
              </a:rPr>
              <a:t>起码不会更糟</a:t>
            </a:r>
          </a:p>
        </p:txBody>
      </p:sp>
    </p:spTree>
    <p:extLst>
      <p:ext uri="{BB962C8B-B14F-4D97-AF65-F5344CB8AC3E}">
        <p14:creationId xmlns:p14="http://schemas.microsoft.com/office/powerpoint/2010/main" val="3747917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CB9AFA-3885-4155-BB2F-47222FBE1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2"/>
          <a:stretch/>
        </p:blipFill>
        <p:spPr>
          <a:xfrm>
            <a:off x="26025" y="1317513"/>
            <a:ext cx="9060505" cy="47525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465953-9268-48BD-947D-E1C9FCBF2AA9}"/>
              </a:ext>
            </a:extLst>
          </p:cNvPr>
          <p:cNvSpPr txBox="1"/>
          <p:nvPr/>
        </p:nvSpPr>
        <p:spPr>
          <a:xfrm>
            <a:off x="3200401" y="638279"/>
            <a:ext cx="5012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残差连接的机理</a:t>
            </a:r>
          </a:p>
        </p:txBody>
      </p:sp>
    </p:spTree>
    <p:extLst>
      <p:ext uri="{BB962C8B-B14F-4D97-AF65-F5344CB8AC3E}">
        <p14:creationId xmlns:p14="http://schemas.microsoft.com/office/powerpoint/2010/main" val="1616354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4244A6-74BB-4893-AD05-575F4D5BE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336"/>
            <a:ext cx="9018655" cy="50740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BDDB8E-7894-4F89-8F0C-2FA8C8B73635}"/>
              </a:ext>
            </a:extLst>
          </p:cNvPr>
          <p:cNvSpPr txBox="1"/>
          <p:nvPr/>
        </p:nvSpPr>
        <p:spPr>
          <a:xfrm>
            <a:off x="3200401" y="638279"/>
            <a:ext cx="5012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残差连接的机理</a:t>
            </a:r>
          </a:p>
        </p:txBody>
      </p:sp>
    </p:spTree>
    <p:extLst>
      <p:ext uri="{BB962C8B-B14F-4D97-AF65-F5344CB8AC3E}">
        <p14:creationId xmlns:p14="http://schemas.microsoft.com/office/powerpoint/2010/main" val="460947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5B8E01-CBAB-48D2-B995-FACAD4FFC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74" y="2446511"/>
            <a:ext cx="8824452" cy="28939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65C516-303A-4384-AB2F-41EF3AFBDBE2}"/>
              </a:ext>
            </a:extLst>
          </p:cNvPr>
          <p:cNvSpPr txBox="1"/>
          <p:nvPr/>
        </p:nvSpPr>
        <p:spPr>
          <a:xfrm>
            <a:off x="5651323" y="2019393"/>
            <a:ext cx="3726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With </a:t>
            </a:r>
            <a:r>
              <a:rPr lang="zh-CN" altLang="en-US" sz="2800" dirty="0"/>
              <a:t>Residual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E7CAF8-F4E4-4EF4-A2C7-1C4EA4082DE7}"/>
              </a:ext>
            </a:extLst>
          </p:cNvPr>
          <p:cNvSpPr txBox="1"/>
          <p:nvPr/>
        </p:nvSpPr>
        <p:spPr>
          <a:xfrm>
            <a:off x="1533149" y="2019393"/>
            <a:ext cx="3726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Without </a:t>
            </a:r>
            <a:r>
              <a:rPr lang="zh-CN" altLang="en-US" sz="2800" dirty="0"/>
              <a:t>Residual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E56CB3-F474-4ADE-932A-1C32BEE93917}"/>
              </a:ext>
            </a:extLst>
          </p:cNvPr>
          <p:cNvSpPr txBox="1"/>
          <p:nvPr/>
        </p:nvSpPr>
        <p:spPr>
          <a:xfrm>
            <a:off x="1425388" y="756767"/>
            <a:ext cx="6911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解决了</a:t>
            </a:r>
            <a:r>
              <a:rPr lang="zh-CN" altLang="en-US" sz="3200" b="1" dirty="0">
                <a:solidFill>
                  <a:srgbClr val="C00000"/>
                </a:solidFill>
                <a:latin typeface="等线" panose="020F0502020204030204"/>
                <a:ea typeface="等线" panose="02010600030101010101" pitchFamily="2" charset="-122"/>
              </a:rPr>
              <a:t>网络退化</a:t>
            </a:r>
            <a:r>
              <a:rPr lang="zh-CN" altLang="en-US" sz="28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问题，模型可以更深！</a:t>
            </a:r>
          </a:p>
        </p:txBody>
      </p:sp>
    </p:spTree>
    <p:extLst>
      <p:ext uri="{BB962C8B-B14F-4D97-AF65-F5344CB8AC3E}">
        <p14:creationId xmlns:p14="http://schemas.microsoft.com/office/powerpoint/2010/main" val="920396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01B5C7-C910-4AD5-922A-0B27A7B2B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31722" b="12455"/>
          <a:stretch/>
        </p:blipFill>
        <p:spPr>
          <a:xfrm>
            <a:off x="4434840" y="991633"/>
            <a:ext cx="4383742" cy="15452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89EB63-5AE0-411D-9938-51228B584B92}"/>
              </a:ext>
            </a:extLst>
          </p:cNvPr>
          <p:cNvSpPr txBox="1"/>
          <p:nvPr/>
        </p:nvSpPr>
        <p:spPr>
          <a:xfrm>
            <a:off x="188259" y="1155559"/>
            <a:ext cx="424658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确保解空间是嵌套关系</a:t>
            </a:r>
            <a:endParaRPr lang="en-US" altLang="zh-CN" sz="28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更深网络的解空间 包含 更浅网络的解空间 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5C47B3-5623-44B9-A7B2-D1BFDE737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47" y="2875731"/>
            <a:ext cx="6353064" cy="27561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B619FD-B74D-4990-B718-820DC314A448}"/>
              </a:ext>
            </a:extLst>
          </p:cNvPr>
          <p:cNvSpPr txBox="1"/>
          <p:nvPr/>
        </p:nvSpPr>
        <p:spPr>
          <a:xfrm>
            <a:off x="513005" y="5728040"/>
            <a:ext cx="85019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Andreas </a:t>
            </a:r>
            <a:r>
              <a:rPr lang="en-US" altLang="zh-CN" sz="1600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Veit</a:t>
            </a:r>
            <a:r>
              <a:rPr lang="en-US" altLang="zh-CN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. et al. (2016) ‘Residual Networks Behave Like Ensembles of Relatively Shallow Networks’, NIPS</a:t>
            </a:r>
            <a:endParaRPr lang="zh-CN" altLang="en-US" sz="16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DB32D0-0856-43DC-827B-0A3CE5041498}"/>
              </a:ext>
            </a:extLst>
          </p:cNvPr>
          <p:cNvSpPr txBox="1"/>
          <p:nvPr/>
        </p:nvSpPr>
        <p:spPr>
          <a:xfrm>
            <a:off x="2478628" y="312161"/>
            <a:ext cx="4570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000000"/>
                </a:solidFill>
                <a:latin typeface="Verdana" panose="020B0604030504040204" pitchFamily="34" charset="0"/>
                <a:ea typeface="等线" panose="02010600030101010101" pitchFamily="2" charset="-122"/>
              </a:rPr>
              <a:t>集成学习</a:t>
            </a:r>
            <a:r>
              <a:rPr lang="zh-CN" altLang="en-US" sz="3600" b="1" dirty="0">
                <a:solidFill>
                  <a:srgbClr val="000000"/>
                </a:solidFill>
                <a:latin typeface="Verdana" panose="020B0604030504040204" pitchFamily="34" charset="0"/>
                <a:ea typeface="等线" panose="02010600030101010101" pitchFamily="2" charset="-122"/>
              </a:rPr>
              <a:t>视角解释</a:t>
            </a:r>
            <a:endParaRPr lang="zh-CN" altLang="en-US" sz="3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BC6788-CE61-409B-B660-AAB7D3B44D40}"/>
              </a:ext>
            </a:extLst>
          </p:cNvPr>
          <p:cNvSpPr txBox="1"/>
          <p:nvPr/>
        </p:nvSpPr>
        <p:spPr>
          <a:xfrm>
            <a:off x="1617095" y="2454089"/>
            <a:ext cx="3480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0000"/>
                </a:solidFill>
                <a:latin typeface="Verdana" panose="020B0604030504040204" pitchFamily="34" charset="0"/>
              </a:rPr>
              <a:t>ResNet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集成了多个</a:t>
            </a:r>
            <a:r>
              <a:rPr lang="en-US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DNN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572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2B619FD-B74D-4990-B718-820DC314A448}"/>
              </a:ext>
            </a:extLst>
          </p:cNvPr>
          <p:cNvSpPr txBox="1"/>
          <p:nvPr/>
        </p:nvSpPr>
        <p:spPr>
          <a:xfrm>
            <a:off x="513005" y="5787790"/>
            <a:ext cx="8501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Andreas </a:t>
            </a:r>
            <a:r>
              <a:rPr lang="en-US" altLang="zh-CN" sz="1200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Veit</a:t>
            </a: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. et al. (2016) ‘Residual Networks Behave Like Ensembles of Relatively Shallow Networks’, NIPS</a:t>
            </a:r>
            <a:endParaRPr lang="zh-CN" altLang="en-US" sz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74758B-93E2-43C4-BDBF-C2B3DBFCEA9F}"/>
              </a:ext>
            </a:extLst>
          </p:cNvPr>
          <p:cNvSpPr txBox="1"/>
          <p:nvPr/>
        </p:nvSpPr>
        <p:spPr>
          <a:xfrm>
            <a:off x="369994" y="793211"/>
            <a:ext cx="95619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- </a:t>
            </a: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残差网络有很多路径</a:t>
            </a:r>
            <a:endParaRPr lang="en-US" altLang="zh-CN" sz="24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虽然它们是同时训练的，但相互之间的依赖性并不强</a:t>
            </a:r>
            <a:endParaRPr lang="en-US" altLang="zh-CN" sz="24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删去</a:t>
            </a:r>
            <a:r>
              <a:rPr lang="en-US" altLang="zh-CN" sz="2400" b="1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ResNet</a:t>
            </a: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的任何一层都对性能影响不大</a:t>
            </a:r>
            <a:endParaRPr lang="en-US" altLang="zh-CN" sz="24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删去</a:t>
            </a:r>
            <a:r>
              <a:rPr lang="en-US" altLang="zh-CN" sz="2400" b="1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VGGNet</a:t>
            </a: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的任何一层都对性能影响很大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926840-F846-479D-909A-E1C3A6C256F5}"/>
              </a:ext>
            </a:extLst>
          </p:cNvPr>
          <p:cNvGrpSpPr/>
          <p:nvPr/>
        </p:nvGrpSpPr>
        <p:grpSpPr>
          <a:xfrm>
            <a:off x="513005" y="2486760"/>
            <a:ext cx="7686338" cy="3177141"/>
            <a:chOff x="971775" y="1886518"/>
            <a:chExt cx="10248450" cy="423618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A729521-062A-4A9E-8FAA-229AF54BF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392" y="1886518"/>
              <a:ext cx="9798833" cy="415535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E3F3B27-6770-4192-8166-8B1BB2EC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1775" y="5784152"/>
              <a:ext cx="3680043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335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8AF0DB2-4A2B-477D-8465-9F7E914B16A8}"/>
              </a:ext>
            </a:extLst>
          </p:cNvPr>
          <p:cNvSpPr txBox="1"/>
          <p:nvPr/>
        </p:nvSpPr>
        <p:spPr>
          <a:xfrm>
            <a:off x="1280161" y="351417"/>
            <a:ext cx="756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u="sng" dirty="0">
                <a:solidFill>
                  <a:srgbClr val="4D4D4D"/>
                </a:solidFill>
                <a:effectLst/>
                <a:latin typeface="-apple-system"/>
              </a:rPr>
              <a:t>ILSVRC(</a:t>
            </a:r>
            <a:r>
              <a:rPr lang="en-US" altLang="zh-CN" sz="2400" b="1" dirty="0">
                <a:solidFill>
                  <a:srgbClr val="C00000"/>
                </a:solidFill>
              </a:rPr>
              <a:t>I</a:t>
            </a:r>
            <a:r>
              <a:rPr lang="en-US" altLang="zh-CN" sz="2400" dirty="0"/>
              <a:t>mageNet </a:t>
            </a:r>
            <a:r>
              <a:rPr lang="en-US" altLang="zh-CN" sz="2400" b="1" dirty="0">
                <a:solidFill>
                  <a:srgbClr val="C00000"/>
                </a:solidFill>
              </a:rPr>
              <a:t>L</a:t>
            </a:r>
            <a:r>
              <a:rPr lang="en-US" altLang="zh-CN" sz="2400" dirty="0"/>
              <a:t>arge </a:t>
            </a:r>
            <a:r>
              <a:rPr lang="en-US" altLang="zh-CN" sz="2400" b="1" dirty="0">
                <a:solidFill>
                  <a:srgbClr val="C00000"/>
                </a:solidFill>
              </a:rPr>
              <a:t>S</a:t>
            </a:r>
            <a:r>
              <a:rPr lang="en-US" altLang="zh-CN" sz="2400" dirty="0"/>
              <a:t>cale </a:t>
            </a:r>
            <a:r>
              <a:rPr lang="en-US" altLang="zh-CN" sz="2400" b="1" dirty="0">
                <a:solidFill>
                  <a:srgbClr val="C00000"/>
                </a:solidFill>
              </a:rPr>
              <a:t>V</a:t>
            </a:r>
            <a:r>
              <a:rPr lang="en-US" altLang="zh-CN" sz="2400" dirty="0"/>
              <a:t>isual </a:t>
            </a:r>
            <a:r>
              <a:rPr lang="en-US" altLang="zh-CN" sz="2400" b="1" dirty="0">
                <a:solidFill>
                  <a:srgbClr val="C00000"/>
                </a:solidFill>
              </a:rPr>
              <a:t>R</a:t>
            </a:r>
            <a:r>
              <a:rPr lang="en-US" altLang="zh-CN" sz="2400" dirty="0"/>
              <a:t>ecognition </a:t>
            </a:r>
            <a:r>
              <a:rPr lang="en-US" altLang="zh-CN" sz="2400" b="1" dirty="0">
                <a:solidFill>
                  <a:srgbClr val="C00000"/>
                </a:solidFill>
              </a:rPr>
              <a:t>C</a:t>
            </a:r>
            <a:r>
              <a:rPr lang="en-US" altLang="zh-CN" sz="2400" dirty="0"/>
              <a:t>hallenge)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C76389-79AE-4D63-ABEA-6E56A99A8B72}"/>
              </a:ext>
            </a:extLst>
          </p:cNvPr>
          <p:cNvSpPr txBox="1"/>
          <p:nvPr/>
        </p:nvSpPr>
        <p:spPr>
          <a:xfrm>
            <a:off x="441064" y="1400410"/>
            <a:ext cx="84017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en-US" altLang="zh-CN" sz="2000" b="1" i="0" u="sng" dirty="0">
                <a:solidFill>
                  <a:srgbClr val="4D4D4D"/>
                </a:solidFill>
                <a:effectLst/>
                <a:latin typeface="-apple-system"/>
              </a:rPr>
              <a:t>ILSVRC</a:t>
            </a:r>
            <a:r>
              <a:rPr lang="zh-CN" altLang="en-US" sz="2000" b="1" i="0" u="sng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sz="2000" b="1" i="0" u="sng" dirty="0">
                <a:solidFill>
                  <a:srgbClr val="4D4D4D"/>
                </a:solidFill>
                <a:effectLst/>
                <a:latin typeface="-apple-system"/>
              </a:rPr>
              <a:t>ImageNet Large Scale Visual Recognition Challenge</a:t>
            </a:r>
            <a:r>
              <a:rPr lang="zh-CN" altLang="en-US" sz="2000" b="1" i="0" u="sng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是近年来</a:t>
            </a:r>
            <a:r>
              <a:rPr lang="zh-CN" altLang="en-US" sz="2000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机器视觉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领域最受追捧也是最具权威的学术竞赛之一，代表了图像领域的最高水平。从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2010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-apple-system"/>
              </a:rPr>
              <a:t>年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开始举办到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2017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-apple-system"/>
              </a:rPr>
              <a:t>年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最后一届。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E380B3-8A11-4A9A-B8BC-F6F74C2BB78C}"/>
              </a:ext>
            </a:extLst>
          </p:cNvPr>
          <p:cNvSpPr txBox="1"/>
          <p:nvPr/>
        </p:nvSpPr>
        <p:spPr>
          <a:xfrm>
            <a:off x="547236" y="3113700"/>
            <a:ext cx="804952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dirty="0"/>
              <a:t>ILSVRC竞赛的项目主要包括以下几个问题：</a:t>
            </a:r>
            <a:endParaRPr lang="en-US" altLang="zh-CN" sz="3200" dirty="0"/>
          </a:p>
          <a:p>
            <a:pPr algn="l"/>
            <a:endParaRPr lang="en-US" altLang="zh-CN" sz="3200" b="1" i="0" dirty="0">
              <a:solidFill>
                <a:srgbClr val="C00000"/>
              </a:solidFill>
              <a:effectLst/>
              <a:latin typeface="-apple-system"/>
            </a:endParaRPr>
          </a:p>
          <a:p>
            <a:pPr algn="l"/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（</a:t>
            </a:r>
            <a:r>
              <a:rPr lang="en-US" altLang="zh-CN" sz="2800" b="1" i="0" dirty="0">
                <a:solidFill>
                  <a:srgbClr val="C00000"/>
                </a:solidFill>
                <a:effectLst/>
                <a:latin typeface="-apple-system"/>
              </a:rPr>
              <a:t>1</a:t>
            </a:r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）图像分类与目标定位（</a:t>
            </a:r>
            <a:r>
              <a:rPr lang="en-US" altLang="zh-CN" sz="2800" b="1" i="0" dirty="0">
                <a:solidFill>
                  <a:srgbClr val="C00000"/>
                </a:solidFill>
                <a:effectLst/>
                <a:latin typeface="-apple-system"/>
              </a:rPr>
              <a:t>CLS-LOC</a:t>
            </a:r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）</a:t>
            </a:r>
          </a:p>
          <a:p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sz="2800" b="1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）目标检测（</a:t>
            </a:r>
            <a:r>
              <a:rPr lang="en-US" altLang="zh-CN" sz="2800" b="1" i="0" dirty="0">
                <a:solidFill>
                  <a:srgbClr val="4D4D4D"/>
                </a:solidFill>
                <a:effectLst/>
                <a:latin typeface="-apple-system"/>
              </a:rPr>
              <a:t>DET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lang="en-US" altLang="zh-CN" sz="2800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sz="2800" b="1" i="0" dirty="0">
                <a:solidFill>
                  <a:srgbClr val="4D4D4D"/>
                </a:solidFill>
                <a:effectLst/>
                <a:latin typeface="-apple-system"/>
              </a:rPr>
              <a:t>3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）视频目标检测（</a:t>
            </a:r>
            <a:r>
              <a:rPr lang="en-US" altLang="zh-CN" sz="2800" b="1" i="0" dirty="0">
                <a:solidFill>
                  <a:srgbClr val="4D4D4D"/>
                </a:solidFill>
                <a:effectLst/>
                <a:latin typeface="-apple-system"/>
              </a:rPr>
              <a:t>VID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lang="en-US" altLang="zh-CN" sz="2800" b="1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sz="2800" b="1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）场景分类（</a:t>
            </a:r>
            <a:r>
              <a:rPr lang="en-US" altLang="zh-CN" sz="2800" b="1" i="0" dirty="0">
                <a:solidFill>
                  <a:srgbClr val="4D4D4D"/>
                </a:solidFill>
                <a:effectLst/>
                <a:latin typeface="-apple-system"/>
              </a:rPr>
              <a:t>Scene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lang="en-US" altLang="zh-CN" sz="28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331793D-ED84-40BE-8947-4AC427EDCEF8}"/>
              </a:ext>
            </a:extLst>
          </p:cNvPr>
          <p:cNvCxnSpPr>
            <a:cxnSpLocks/>
          </p:cNvCxnSpPr>
          <p:nvPr/>
        </p:nvCxnSpPr>
        <p:spPr>
          <a:xfrm flipH="1" flipV="1">
            <a:off x="4980598" y="4514973"/>
            <a:ext cx="1559858" cy="109727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982B5F6-AEFF-4194-A5A3-BF7D8F4CAB7D}"/>
              </a:ext>
            </a:extLst>
          </p:cNvPr>
          <p:cNvSpPr txBox="1"/>
          <p:nvPr/>
        </p:nvSpPr>
        <p:spPr>
          <a:xfrm>
            <a:off x="6540456" y="5787116"/>
            <a:ext cx="2530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影响力之最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49153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D751E94-DC98-4A2A-BA75-A97DC14D5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0937"/>
            <a:ext cx="7116184" cy="26235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66CA3C-14A1-4CF5-8F09-B19BB35FB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341" y="1185794"/>
            <a:ext cx="2027816" cy="44864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38C66A-22D2-4553-8766-1C6C1FCB6FF0}"/>
              </a:ext>
            </a:extLst>
          </p:cNvPr>
          <p:cNvSpPr txBox="1"/>
          <p:nvPr/>
        </p:nvSpPr>
        <p:spPr>
          <a:xfrm>
            <a:off x="938604" y="544492"/>
            <a:ext cx="4636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u="sng" dirty="0">
                <a:solidFill>
                  <a:srgbClr val="4D4D4D"/>
                </a:solidFill>
                <a:latin typeface="-apple-system"/>
              </a:rPr>
              <a:t>回顾：</a:t>
            </a:r>
            <a:r>
              <a:rPr lang="en-US" altLang="zh-CN" sz="2800" b="1" i="0" u="sng" dirty="0">
                <a:solidFill>
                  <a:srgbClr val="4D4D4D"/>
                </a:solidFill>
                <a:effectLst/>
                <a:latin typeface="-apple-system"/>
              </a:rPr>
              <a:t>ILSVRC</a:t>
            </a:r>
            <a:r>
              <a:rPr lang="zh-CN" altLang="en-US" sz="2800" b="1" i="0" u="sng" dirty="0">
                <a:solidFill>
                  <a:srgbClr val="4D4D4D"/>
                </a:solidFill>
                <a:effectLst/>
                <a:latin typeface="-apple-system"/>
              </a:rPr>
              <a:t>历年冠军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9CA216-EF65-43F1-A920-A4D2DF1E678A}"/>
              </a:ext>
            </a:extLst>
          </p:cNvPr>
          <p:cNvSpPr txBox="1"/>
          <p:nvPr/>
        </p:nvSpPr>
        <p:spPr>
          <a:xfrm>
            <a:off x="74632" y="5754480"/>
            <a:ext cx="4636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传统视觉方法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60971-58C0-422C-9A48-E1D38BECC14A}"/>
              </a:ext>
            </a:extLst>
          </p:cNvPr>
          <p:cNvSpPr txBox="1"/>
          <p:nvPr/>
        </p:nvSpPr>
        <p:spPr>
          <a:xfrm>
            <a:off x="3486486" y="5713343"/>
            <a:ext cx="4636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深度学习方法</a:t>
            </a:r>
          </a:p>
        </p:txBody>
      </p:sp>
      <p:sp>
        <p:nvSpPr>
          <p:cNvPr id="5" name="标注: 下箭头 4">
            <a:extLst>
              <a:ext uri="{FF2B5EF4-FFF2-40B4-BE49-F238E27FC236}">
                <a16:creationId xmlns:a16="http://schemas.microsoft.com/office/drawing/2014/main" id="{53AC3F7C-40DC-423B-A5CE-A4A5B8557EBD}"/>
              </a:ext>
            </a:extLst>
          </p:cNvPr>
          <p:cNvSpPr/>
          <p:nvPr/>
        </p:nvSpPr>
        <p:spPr>
          <a:xfrm>
            <a:off x="365760" y="5134454"/>
            <a:ext cx="849854" cy="55293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280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标注: 下箭头 11">
            <a:extLst>
              <a:ext uri="{FF2B5EF4-FFF2-40B4-BE49-F238E27FC236}">
                <a16:creationId xmlns:a16="http://schemas.microsoft.com/office/drawing/2014/main" id="{E8ADC535-4311-4120-A07C-7BD13DCE8B52}"/>
              </a:ext>
            </a:extLst>
          </p:cNvPr>
          <p:cNvSpPr/>
          <p:nvPr/>
        </p:nvSpPr>
        <p:spPr>
          <a:xfrm>
            <a:off x="1861073" y="5111684"/>
            <a:ext cx="4754880" cy="55293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241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D36458-C213-4BA0-8757-CF08216F1947}"/>
              </a:ext>
            </a:extLst>
          </p:cNvPr>
          <p:cNvSpPr txBox="1"/>
          <p:nvPr/>
        </p:nvSpPr>
        <p:spPr>
          <a:xfrm>
            <a:off x="5365376" y="590659"/>
            <a:ext cx="3560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C00000"/>
                </a:solidFill>
                <a:effectLst/>
                <a:latin typeface="-apple-system"/>
              </a:rPr>
              <a:t>越来越好，越来越“深”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78DFF8-9265-4733-A1B7-3D3C335CB83D}"/>
              </a:ext>
            </a:extLst>
          </p:cNvPr>
          <p:cNvSpPr txBox="1"/>
          <p:nvPr/>
        </p:nvSpPr>
        <p:spPr>
          <a:xfrm>
            <a:off x="1287051" y="2812555"/>
            <a:ext cx="1481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C00000"/>
                </a:solidFill>
                <a:effectLst/>
                <a:latin typeface="-apple-system"/>
              </a:rPr>
              <a:t>重大突破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E8C6E8-6967-4798-ACAB-A9A741CEFE8B}"/>
              </a:ext>
            </a:extLst>
          </p:cNvPr>
          <p:cNvSpPr txBox="1"/>
          <p:nvPr/>
        </p:nvSpPr>
        <p:spPr>
          <a:xfrm>
            <a:off x="3103417" y="1631213"/>
            <a:ext cx="2937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>
                <a:solidFill>
                  <a:srgbClr val="C00000"/>
                </a:solidFill>
                <a:effectLst/>
                <a:latin typeface="-apple-system"/>
              </a:rPr>
              <a:t>超越人类的里程碑（更好，更深）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12169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A74758B-93E2-43C4-BDBF-C2B3DBFCEA9F}"/>
              </a:ext>
            </a:extLst>
          </p:cNvPr>
          <p:cNvSpPr txBox="1"/>
          <p:nvPr/>
        </p:nvSpPr>
        <p:spPr>
          <a:xfrm>
            <a:off x="2441986" y="355465"/>
            <a:ext cx="9561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最后一届冠军</a:t>
            </a:r>
            <a:r>
              <a:rPr lang="en-US" altLang="zh-CN" sz="32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——</a:t>
            </a:r>
            <a:r>
              <a:rPr lang="en-US" altLang="zh-CN" sz="3200" b="1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SENet</a:t>
            </a:r>
            <a:endParaRPr lang="zh-CN" altLang="en-US" sz="32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F66AD0-59A3-4CE8-AFB4-8D0B842BA84E}"/>
              </a:ext>
            </a:extLst>
          </p:cNvPr>
          <p:cNvSpPr txBox="1"/>
          <p:nvPr/>
        </p:nvSpPr>
        <p:spPr>
          <a:xfrm>
            <a:off x="476998" y="1298392"/>
            <a:ext cx="95619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通道注意力机制</a:t>
            </a:r>
            <a:r>
              <a:rPr lang="en-US" altLang="zh-CN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——</a:t>
            </a: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实现通道之间的信息交互</a:t>
            </a:r>
            <a:endParaRPr lang="en-US" altLang="zh-CN" sz="24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endParaRPr lang="en-US" altLang="zh-CN" sz="24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DDC6DCE-F6BF-4567-BF87-F1E2046E1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" y="3275638"/>
            <a:ext cx="8521430" cy="22442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11873EF-2F82-4A64-8DA5-C6CC1BF3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12" y="2129389"/>
            <a:ext cx="5410955" cy="9621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BB6CCA3-015C-4369-B49C-77AC07BFE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889" y="5230949"/>
            <a:ext cx="5858693" cy="657317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CDCE424D-29BF-4C96-9823-6F8F22E2A539}"/>
              </a:ext>
            </a:extLst>
          </p:cNvPr>
          <p:cNvSpPr/>
          <p:nvPr/>
        </p:nvSpPr>
        <p:spPr>
          <a:xfrm rot="2842486">
            <a:off x="3647871" y="3099039"/>
            <a:ext cx="554477" cy="4328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40283439-696C-43C0-9B64-4223979A0721}"/>
              </a:ext>
            </a:extLst>
          </p:cNvPr>
          <p:cNvSpPr/>
          <p:nvPr/>
        </p:nvSpPr>
        <p:spPr>
          <a:xfrm rot="16200000">
            <a:off x="4848062" y="4232611"/>
            <a:ext cx="1453294" cy="6573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243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A74758B-93E2-43C4-BDBF-C2B3DBFCEA9F}"/>
              </a:ext>
            </a:extLst>
          </p:cNvPr>
          <p:cNvSpPr txBox="1"/>
          <p:nvPr/>
        </p:nvSpPr>
        <p:spPr>
          <a:xfrm>
            <a:off x="2441986" y="355465"/>
            <a:ext cx="9561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最后一届冠军</a:t>
            </a:r>
            <a:r>
              <a:rPr lang="en-US" altLang="zh-CN" sz="32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——</a:t>
            </a:r>
            <a:r>
              <a:rPr lang="en-US" altLang="zh-CN" sz="3200" b="1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SENet</a:t>
            </a:r>
            <a:endParaRPr lang="zh-CN" altLang="en-US" sz="32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F66AD0-59A3-4CE8-AFB4-8D0B842BA84E}"/>
              </a:ext>
            </a:extLst>
          </p:cNvPr>
          <p:cNvSpPr txBox="1"/>
          <p:nvPr/>
        </p:nvSpPr>
        <p:spPr>
          <a:xfrm>
            <a:off x="666859" y="2009310"/>
            <a:ext cx="35502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通道注意力机制</a:t>
            </a:r>
            <a:endParaRPr lang="en-US" altLang="zh-CN" sz="24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极其简单</a:t>
            </a:r>
            <a:endParaRPr lang="en-US" altLang="zh-CN" sz="24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但是非常有效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D93FB1-A720-4696-87FF-620B2ECC7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6532"/>
            <a:ext cx="9144000" cy="9617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A49780-88C4-426F-9EEA-04645AF2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516" y="1298392"/>
            <a:ext cx="4237486" cy="339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4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8E6283-6536-42DC-BC47-6838DEC018DD}"/>
              </a:ext>
            </a:extLst>
          </p:cNvPr>
          <p:cNvSpPr txBox="1"/>
          <p:nvPr/>
        </p:nvSpPr>
        <p:spPr>
          <a:xfrm>
            <a:off x="877226" y="2828835"/>
            <a:ext cx="7389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Bridging the Vision-Brain Gap with </a:t>
            </a:r>
          </a:p>
          <a:p>
            <a:pPr algn="ctr"/>
            <a:r>
              <a:rPr lang="en-US" altLang="zh-CN" sz="36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an </a:t>
            </a:r>
            <a:r>
              <a:rPr lang="en-US" altLang="zh-CN" sz="3600" u="sng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Uncertainty-Aware Blur Prior</a:t>
            </a:r>
            <a:endParaRPr lang="zh-CN" altLang="en-US" sz="3600" u="sng" dirty="0">
              <a:latin typeface="Helvetica Neue" panose="02000503000000020004" pitchFamily="2" charset="0"/>
              <a:ea typeface="黑体" panose="02010609060101010101" pitchFamily="49" charset="-122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853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984979B-34E6-3F4A-9BCC-BDDF31FD9A0E}"/>
              </a:ext>
            </a:extLst>
          </p:cNvPr>
          <p:cNvGrpSpPr/>
          <p:nvPr/>
        </p:nvGrpSpPr>
        <p:grpSpPr>
          <a:xfrm>
            <a:off x="479515" y="1959842"/>
            <a:ext cx="1859568" cy="1643784"/>
            <a:chOff x="639353" y="1470123"/>
            <a:chExt cx="2479424" cy="2191712"/>
          </a:xfrm>
        </p:grpSpPr>
        <p:pic>
          <p:nvPicPr>
            <p:cNvPr id="34" name="图片 33" descr="图片包含 食物, 狗, 木, 桌子&#10;&#10;描述已自动生成">
              <a:extLst>
                <a:ext uri="{FF2B5EF4-FFF2-40B4-BE49-F238E27FC236}">
                  <a16:creationId xmlns:a16="http://schemas.microsoft.com/office/drawing/2014/main" id="{5DB054A5-C48E-AC4E-BBF8-85B734324B4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353" y="1470123"/>
              <a:ext cx="2098800" cy="18792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154EBF1-EF46-2845-BFE1-3E3FF559D75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920" y="1581921"/>
              <a:ext cx="2098800" cy="1879200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43" name="图片 42" descr="狗站在地上&#10;&#10;描述已自动生成">
              <a:extLst>
                <a:ext uri="{FF2B5EF4-FFF2-40B4-BE49-F238E27FC236}">
                  <a16:creationId xmlns:a16="http://schemas.microsoft.com/office/drawing/2014/main" id="{10C8FF3E-41C3-0B4F-B8E7-00542A7629C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567" y="1633681"/>
              <a:ext cx="2098800" cy="1879200"/>
            </a:xfrm>
            <a:prstGeom prst="rect">
              <a:avLst/>
            </a:prstGeom>
          </p:spPr>
        </p:pic>
        <p:pic>
          <p:nvPicPr>
            <p:cNvPr id="4" name="图片 3" descr="小鸟站在树枝上&#10;&#10;描述已自动生成">
              <a:extLst>
                <a:ext uri="{FF2B5EF4-FFF2-40B4-BE49-F238E27FC236}">
                  <a16:creationId xmlns:a16="http://schemas.microsoft.com/office/drawing/2014/main" id="{3357DC52-25EF-9D8E-41F9-57719B99C791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9" y="1782635"/>
              <a:ext cx="2097498" cy="1879200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888C672-8BEA-BA5A-0C19-62F0075EC20B}"/>
              </a:ext>
            </a:extLst>
          </p:cNvPr>
          <p:cNvSpPr txBox="1"/>
          <p:nvPr/>
        </p:nvSpPr>
        <p:spPr>
          <a:xfrm>
            <a:off x="2053615" y="393839"/>
            <a:ext cx="68013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7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Background: Visual n</a:t>
            </a:r>
            <a:r>
              <a:rPr lang="zh-CN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eural decoding</a:t>
            </a:r>
          </a:p>
        </p:txBody>
      </p:sp>
      <p:pic>
        <p:nvPicPr>
          <p:cNvPr id="5" name="图片 4" descr="形状&#10;&#10;低可信度描述已自动生成">
            <a:extLst>
              <a:ext uri="{FF2B5EF4-FFF2-40B4-BE49-F238E27FC236}">
                <a16:creationId xmlns:a16="http://schemas.microsoft.com/office/drawing/2014/main" id="{E55A4623-523F-EC0D-8E85-2BFA6BA00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64" y="1919881"/>
            <a:ext cx="1977364" cy="1906133"/>
          </a:xfrm>
          <a:prstGeom prst="rect">
            <a:avLst/>
          </a:prstGeom>
        </p:spPr>
      </p:pic>
      <p:cxnSp>
        <p:nvCxnSpPr>
          <p:cNvPr id="6" name="直接连接符 82">
            <a:extLst>
              <a:ext uri="{FF2B5EF4-FFF2-40B4-BE49-F238E27FC236}">
                <a16:creationId xmlns:a16="http://schemas.microsoft.com/office/drawing/2014/main" id="{11A6B8B9-0FFE-F74E-3AE3-DF8E292B3BF7}"/>
              </a:ext>
            </a:extLst>
          </p:cNvPr>
          <p:cNvCxnSpPr>
            <a:cxnSpLocks/>
          </p:cNvCxnSpPr>
          <p:nvPr/>
        </p:nvCxnSpPr>
        <p:spPr>
          <a:xfrm>
            <a:off x="2357525" y="2195203"/>
            <a:ext cx="1256877" cy="469343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82">
            <a:extLst>
              <a:ext uri="{FF2B5EF4-FFF2-40B4-BE49-F238E27FC236}">
                <a16:creationId xmlns:a16="http://schemas.microsoft.com/office/drawing/2014/main" id="{A3E43393-F7FE-C8B9-755D-E044DA89AAAE}"/>
              </a:ext>
            </a:extLst>
          </p:cNvPr>
          <p:cNvCxnSpPr>
            <a:cxnSpLocks/>
          </p:cNvCxnSpPr>
          <p:nvPr/>
        </p:nvCxnSpPr>
        <p:spPr>
          <a:xfrm flipV="1">
            <a:off x="2357529" y="2664545"/>
            <a:ext cx="1232411" cy="95228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1A49A27B-728B-5CDC-4883-5D55638D9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26" b="91109" l="3309" r="94179">
                        <a14:foregroundMark x1="10539" y1="64666" x2="10539" y2="55699"/>
                        <a14:foregroundMark x1="9988" y1="49696" x2="4044" y2="60562"/>
                        <a14:foregroundMark x1="4044" y1="60562" x2="3309" y2="63678"/>
                        <a14:foregroundMark x1="67647" y1="90957" x2="57721" y2="91261"/>
                        <a14:foregroundMark x1="92034" y1="71960" x2="91483" y2="59650"/>
                        <a14:foregroundMark x1="92586" y1="51368" x2="94179" y2="550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4449" y="2826821"/>
            <a:ext cx="1073423" cy="8655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750F746-AA1F-D022-89C7-EE689DDB3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451" y="2828433"/>
            <a:ext cx="1024869" cy="875544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6A11F212-2B4D-BE84-7004-BF87BC18C3F9}"/>
              </a:ext>
            </a:extLst>
          </p:cNvPr>
          <p:cNvSpPr/>
          <p:nvPr/>
        </p:nvSpPr>
        <p:spPr>
          <a:xfrm>
            <a:off x="4965464" y="2763209"/>
            <a:ext cx="706095" cy="25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 descr="水中的倒影&#10;&#10;中度可信度描述已自动生成">
            <a:extLst>
              <a:ext uri="{FF2B5EF4-FFF2-40B4-BE49-F238E27FC236}">
                <a16:creationId xmlns:a16="http://schemas.microsoft.com/office/drawing/2014/main" id="{2EB94F83-2264-48EF-3580-2EAB1A6946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974" y="1630169"/>
            <a:ext cx="1191830" cy="90469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B188609-A659-D44E-3BAD-A68AB2B2342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1"/>
          <a:srcRect l="13490" t="10621" r="12167" b="3257"/>
          <a:stretch/>
        </p:blipFill>
        <p:spPr>
          <a:xfrm>
            <a:off x="6017234" y="1701630"/>
            <a:ext cx="1187844" cy="83322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14A3761-45D2-8C60-3D54-A0CF6ACA9E9B}"/>
              </a:ext>
            </a:extLst>
          </p:cNvPr>
          <p:cNvSpPr txBox="1"/>
          <p:nvPr/>
        </p:nvSpPr>
        <p:spPr>
          <a:xfrm>
            <a:off x="6374637" y="2511564"/>
            <a:ext cx="792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908F78A-FF47-DE5F-6208-F9ECB293744F}"/>
              </a:ext>
            </a:extLst>
          </p:cNvPr>
          <p:cNvSpPr txBox="1"/>
          <p:nvPr/>
        </p:nvSpPr>
        <p:spPr>
          <a:xfrm>
            <a:off x="7756269" y="2511565"/>
            <a:ext cx="6033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8366AA-2E05-E8D7-4798-12BFA4CB9DF3}"/>
              </a:ext>
            </a:extLst>
          </p:cNvPr>
          <p:cNvSpPr txBox="1"/>
          <p:nvPr/>
        </p:nvSpPr>
        <p:spPr>
          <a:xfrm>
            <a:off x="6374637" y="3732722"/>
            <a:ext cx="7732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fMRI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7D5D7DA-49AD-BD0B-33E9-724F08EDF52C}"/>
              </a:ext>
            </a:extLst>
          </p:cNvPr>
          <p:cNvSpPr txBox="1"/>
          <p:nvPr/>
        </p:nvSpPr>
        <p:spPr>
          <a:xfrm>
            <a:off x="7746807" y="3727006"/>
            <a:ext cx="670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fNIRS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446E13E-0F63-5881-6CC8-EACF25738AC2}"/>
              </a:ext>
            </a:extLst>
          </p:cNvPr>
          <p:cNvSpPr txBox="1"/>
          <p:nvPr/>
        </p:nvSpPr>
        <p:spPr>
          <a:xfrm>
            <a:off x="4908961" y="2511565"/>
            <a:ext cx="9409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28F5578-591F-7355-973A-A9F48E9BCB43}"/>
              </a:ext>
            </a:extLst>
          </p:cNvPr>
          <p:cNvSpPr/>
          <p:nvPr/>
        </p:nvSpPr>
        <p:spPr>
          <a:xfrm>
            <a:off x="5848204" y="1372960"/>
            <a:ext cx="2796689" cy="265407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8EDE98-041B-6B74-EDD9-D7A8D57870C6}"/>
              </a:ext>
            </a:extLst>
          </p:cNvPr>
          <p:cNvSpPr txBox="1"/>
          <p:nvPr/>
        </p:nvSpPr>
        <p:spPr>
          <a:xfrm>
            <a:off x="5880963" y="1381501"/>
            <a:ext cx="13694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data</a:t>
            </a:r>
            <a:endParaRPr lang="zh-CN" alt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53F2188-84B8-8CD9-4B96-BB742D93B91B}"/>
              </a:ext>
            </a:extLst>
          </p:cNvPr>
          <p:cNvSpPr txBox="1"/>
          <p:nvPr/>
        </p:nvSpPr>
        <p:spPr>
          <a:xfrm>
            <a:off x="836149" y="1700101"/>
            <a:ext cx="14058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Stimuli</a:t>
            </a:r>
            <a:endParaRPr lang="zh-CN" alt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9EE4CBB-8C1F-5E4F-8579-5EC9292F4879}"/>
              </a:ext>
            </a:extLst>
          </p:cNvPr>
          <p:cNvSpPr txBox="1"/>
          <p:nvPr/>
        </p:nvSpPr>
        <p:spPr>
          <a:xfrm>
            <a:off x="552802" y="4164343"/>
            <a:ext cx="293426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35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Image Gallery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2BBFDC2-CCA6-B863-EFE8-4D5AE013C73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959952" y="4455331"/>
            <a:ext cx="1223974" cy="117001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0715768-4E9D-CC84-A54E-4C16883C452E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93181" y="4455329"/>
            <a:ext cx="1223974" cy="117001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1506F28-DB24-E4A8-DB28-B88F3AA8200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91" y="4461499"/>
            <a:ext cx="1223974" cy="117001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848C826-C574-1D4A-9989-A15BCA467BBE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326722" y="4455331"/>
            <a:ext cx="1223974" cy="117001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40" name="图片 39" descr="小鸟站在树枝上&#10;&#10;描述已自动生成">
            <a:extLst>
              <a:ext uri="{FF2B5EF4-FFF2-40B4-BE49-F238E27FC236}">
                <a16:creationId xmlns:a16="http://schemas.microsoft.com/office/drawing/2014/main" id="{B7815CBB-5D00-553B-50C4-058D6D9A917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59" y="4455331"/>
            <a:ext cx="1223974" cy="1170011"/>
          </a:xfrm>
          <a:prstGeom prst="rect">
            <a:avLst/>
          </a:prstGeom>
          <a:ln w="38100">
            <a:solidFill>
              <a:srgbClr val="00AF4E"/>
            </a:solidFill>
          </a:ln>
        </p:spPr>
      </p:pic>
      <p:sp>
        <p:nvSpPr>
          <p:cNvPr id="41" name="箭头: 右 40">
            <a:extLst>
              <a:ext uri="{FF2B5EF4-FFF2-40B4-BE49-F238E27FC236}">
                <a16:creationId xmlns:a16="http://schemas.microsoft.com/office/drawing/2014/main" id="{77E073F4-5E61-8BBD-C971-77907EE407B3}"/>
              </a:ext>
            </a:extLst>
          </p:cNvPr>
          <p:cNvSpPr/>
          <p:nvPr/>
        </p:nvSpPr>
        <p:spPr>
          <a:xfrm rot="5400000">
            <a:off x="7121122" y="4134878"/>
            <a:ext cx="250853" cy="1584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26ACCBF-F663-C0F6-6E83-E3C12C5943AC}"/>
              </a:ext>
            </a:extLst>
          </p:cNvPr>
          <p:cNvSpPr txBox="1"/>
          <p:nvPr/>
        </p:nvSpPr>
        <p:spPr>
          <a:xfrm>
            <a:off x="7318645" y="4073005"/>
            <a:ext cx="1117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872C207-C9CF-3E42-9C0B-E8A331E20866}"/>
              </a:ext>
            </a:extLst>
          </p:cNvPr>
          <p:cNvSpPr txBox="1"/>
          <p:nvPr/>
        </p:nvSpPr>
        <p:spPr>
          <a:xfrm>
            <a:off x="5958765" y="4461499"/>
            <a:ext cx="64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5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26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D888C672-8BEA-BA5A-0C19-62F0075EC20B}"/>
              </a:ext>
            </a:extLst>
          </p:cNvPr>
          <p:cNvSpPr txBox="1"/>
          <p:nvPr/>
        </p:nvSpPr>
        <p:spPr>
          <a:xfrm>
            <a:off x="1209713" y="353839"/>
            <a:ext cx="68013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Vision-Brain Contrastive Learning</a:t>
            </a:r>
            <a:endParaRPr lang="zh-CN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E671421-CBC3-D543-AE68-AB67F3CC137A}"/>
              </a:ext>
            </a:extLst>
          </p:cNvPr>
          <p:cNvGrpSpPr/>
          <p:nvPr/>
        </p:nvGrpSpPr>
        <p:grpSpPr>
          <a:xfrm>
            <a:off x="1574737" y="3752250"/>
            <a:ext cx="1800326" cy="1648844"/>
            <a:chOff x="1815798" y="4211359"/>
            <a:chExt cx="1916213" cy="1754981"/>
          </a:xfrm>
        </p:grpSpPr>
        <p:pic>
          <p:nvPicPr>
            <p:cNvPr id="6" name="图片 5" descr="小鸟站在树枝上&#10;&#10;描述已自动生成">
              <a:extLst>
                <a:ext uri="{FF2B5EF4-FFF2-40B4-BE49-F238E27FC236}">
                  <a16:creationId xmlns:a16="http://schemas.microsoft.com/office/drawing/2014/main" id="{4ABC8EE7-7344-0C4C-8AA7-8FF066A0D5BF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001" y="4489330"/>
              <a:ext cx="1477010" cy="1477010"/>
            </a:xfrm>
            <a:prstGeom prst="rect">
              <a:avLst/>
            </a:prstGeom>
          </p:spPr>
        </p:pic>
        <p:pic>
          <p:nvPicPr>
            <p:cNvPr id="8" name="图片 7" descr="图片包含 食物, 狗, 木, 桌子&#10;&#10;描述已自动生成">
              <a:extLst>
                <a:ext uri="{FF2B5EF4-FFF2-40B4-BE49-F238E27FC236}">
                  <a16:creationId xmlns:a16="http://schemas.microsoft.com/office/drawing/2014/main" id="{C8E8D201-CDD5-B448-99B2-5BB2E5B2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4160" y="4402970"/>
              <a:ext cx="1477010" cy="147701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4C21565-6746-074A-AFDC-98DB9F55548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1837" y="4297719"/>
              <a:ext cx="1560464" cy="148330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0" name="图片 9" descr="狗站在地上&#10;&#10;描述已自动生成">
              <a:extLst>
                <a:ext uri="{FF2B5EF4-FFF2-40B4-BE49-F238E27FC236}">
                  <a16:creationId xmlns:a16="http://schemas.microsoft.com/office/drawing/2014/main" id="{6ECDB569-0282-BB41-9F71-A918DFBB9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5798" y="4211359"/>
              <a:ext cx="1483307" cy="1483307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66321C0-9CD0-CE49-839C-279DD1EFEADE}"/>
              </a:ext>
            </a:extLst>
          </p:cNvPr>
          <p:cNvGrpSpPr/>
          <p:nvPr/>
        </p:nvGrpSpPr>
        <p:grpSpPr>
          <a:xfrm>
            <a:off x="1574737" y="1665141"/>
            <a:ext cx="1773332" cy="1556630"/>
            <a:chOff x="1596972" y="-15558"/>
            <a:chExt cx="2474817" cy="2172394"/>
          </a:xfrm>
        </p:grpSpPr>
        <p:pic>
          <p:nvPicPr>
            <p:cNvPr id="12" name="图片 11" descr="图片包含 图示&#10;&#10;描述已自动生成">
              <a:extLst>
                <a:ext uri="{FF2B5EF4-FFF2-40B4-BE49-F238E27FC236}">
                  <a16:creationId xmlns:a16="http://schemas.microsoft.com/office/drawing/2014/main" id="{EF5C35EA-A113-2747-81CB-85917273B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1509" r="3304" b="11647"/>
            <a:stretch/>
          </p:blipFill>
          <p:spPr>
            <a:xfrm>
              <a:off x="2180952" y="496111"/>
              <a:ext cx="1890837" cy="1660725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pic>
          <p:nvPicPr>
            <p:cNvPr id="13" name="图片 12" descr="图片包含 图示&#10;&#10;描述已自动生成">
              <a:extLst>
                <a:ext uri="{FF2B5EF4-FFF2-40B4-BE49-F238E27FC236}">
                  <a16:creationId xmlns:a16="http://schemas.microsoft.com/office/drawing/2014/main" id="{8A8D0B7C-6DFB-7843-B70C-463606CCA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1509" r="3304" b="11647"/>
            <a:stretch/>
          </p:blipFill>
          <p:spPr>
            <a:xfrm>
              <a:off x="1801390" y="165943"/>
              <a:ext cx="2185112" cy="191918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pic>
          <p:nvPicPr>
            <p:cNvPr id="14" name="图片 13" descr="图片包含 图示&#10;&#10;描述已自动生成">
              <a:extLst>
                <a:ext uri="{FF2B5EF4-FFF2-40B4-BE49-F238E27FC236}">
                  <a16:creationId xmlns:a16="http://schemas.microsoft.com/office/drawing/2014/main" id="{0E276B4F-E776-334A-BDF2-877F0E88C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1509" r="3304" b="11647"/>
            <a:stretch/>
          </p:blipFill>
          <p:spPr>
            <a:xfrm>
              <a:off x="1699181" y="83396"/>
              <a:ext cx="2185112" cy="191918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pic>
          <p:nvPicPr>
            <p:cNvPr id="15" name="图片 14" descr="图片包含 图示&#10;&#10;描述已自动生成">
              <a:extLst>
                <a:ext uri="{FF2B5EF4-FFF2-40B4-BE49-F238E27FC236}">
                  <a16:creationId xmlns:a16="http://schemas.microsoft.com/office/drawing/2014/main" id="{3D53E642-5AA6-EA4D-91E9-70D2038C2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1509" r="3304" b="11647"/>
            <a:stretch/>
          </p:blipFill>
          <p:spPr>
            <a:xfrm>
              <a:off x="1596972" y="-15558"/>
              <a:ext cx="2185112" cy="191918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</p:grpSp>
      <p:sp>
        <p:nvSpPr>
          <p:cNvPr id="16" name="梯形 15">
            <a:extLst>
              <a:ext uri="{FF2B5EF4-FFF2-40B4-BE49-F238E27FC236}">
                <a16:creationId xmlns:a16="http://schemas.microsoft.com/office/drawing/2014/main" id="{25F59BFB-A139-0540-BB8D-BBD3F3D633BC}"/>
              </a:ext>
            </a:extLst>
          </p:cNvPr>
          <p:cNvSpPr/>
          <p:nvPr/>
        </p:nvSpPr>
        <p:spPr>
          <a:xfrm rot="5400000">
            <a:off x="3828053" y="2304833"/>
            <a:ext cx="1305371" cy="673540"/>
          </a:xfrm>
          <a:prstGeom prst="trapezoid">
            <a:avLst>
              <a:gd name="adj" fmla="val 5273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E96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-US" altLang="zh-CN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</a:p>
          <a:p>
            <a:pPr algn="ctr"/>
            <a:r>
              <a:rPr kumimoji="1" lang="en-US" altLang="zh-CN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kumimoji="1" lang="zh-CN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28">
            <a:extLst>
              <a:ext uri="{FF2B5EF4-FFF2-40B4-BE49-F238E27FC236}">
                <a16:creationId xmlns:a16="http://schemas.microsoft.com/office/drawing/2014/main" id="{40DB375D-2461-BE4E-969A-BF634D8555C3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>
            <a:off x="3348069" y="2626775"/>
            <a:ext cx="795900" cy="1482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梯形 18">
            <a:extLst>
              <a:ext uri="{FF2B5EF4-FFF2-40B4-BE49-F238E27FC236}">
                <a16:creationId xmlns:a16="http://schemas.microsoft.com/office/drawing/2014/main" id="{E99BF167-99AE-4444-A086-AA7ADB17D36B}"/>
              </a:ext>
            </a:extLst>
          </p:cNvPr>
          <p:cNvSpPr/>
          <p:nvPr/>
        </p:nvSpPr>
        <p:spPr>
          <a:xfrm rot="5400000">
            <a:off x="3779633" y="4301591"/>
            <a:ext cx="1305371" cy="673540"/>
          </a:xfrm>
          <a:prstGeom prst="trapezoid">
            <a:avLst>
              <a:gd name="adj" fmla="val 52737"/>
            </a:avLst>
          </a:prstGeom>
          <a:solidFill>
            <a:srgbClr val="D5E8D4"/>
          </a:solidFill>
          <a:ln>
            <a:solidFill>
              <a:srgbClr val="A1C6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-US" altLang="zh-CN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Encoder</a:t>
            </a:r>
            <a:endParaRPr kumimoji="1" lang="zh-CN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31">
            <a:extLst>
              <a:ext uri="{FF2B5EF4-FFF2-40B4-BE49-F238E27FC236}">
                <a16:creationId xmlns:a16="http://schemas.microsoft.com/office/drawing/2014/main" id="{339E6AE7-92AE-5647-99E6-1348AB6099D5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342534" y="4638358"/>
            <a:ext cx="753015" cy="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1465490-CA31-7647-8FA9-C5543CDD9A7B}"/>
              </a:ext>
            </a:extLst>
          </p:cNvPr>
          <p:cNvSpPr txBox="1"/>
          <p:nvPr/>
        </p:nvSpPr>
        <p:spPr>
          <a:xfrm>
            <a:off x="4161815" y="4183940"/>
            <a:ext cx="448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❄️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29C35AB-61F7-D442-99BF-47C0F77D956D}"/>
              </a:ext>
            </a:extLst>
          </p:cNvPr>
          <p:cNvGrpSpPr/>
          <p:nvPr/>
        </p:nvGrpSpPr>
        <p:grpSpPr>
          <a:xfrm>
            <a:off x="5718659" y="2869743"/>
            <a:ext cx="2122545" cy="419099"/>
            <a:chOff x="6486333" y="2862028"/>
            <a:chExt cx="2830060" cy="55880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4CC0E87-3FA4-ED40-A99D-511DB46F0200}"/>
                </a:ext>
              </a:extLst>
            </p:cNvPr>
            <p:cNvGrpSpPr/>
            <p:nvPr/>
          </p:nvGrpSpPr>
          <p:grpSpPr>
            <a:xfrm>
              <a:off x="6486333" y="2862028"/>
              <a:ext cx="2830060" cy="558800"/>
              <a:chOff x="6412121" y="2627207"/>
              <a:chExt cx="2830060" cy="558800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8F9ABEF-BFA6-6246-9A1F-25E116146D83}"/>
                  </a:ext>
                </a:extLst>
              </p:cNvPr>
              <p:cNvSpPr/>
              <p:nvPr/>
            </p:nvSpPr>
            <p:spPr>
              <a:xfrm>
                <a:off x="6412121" y="2627207"/>
                <a:ext cx="2806837" cy="558800"/>
              </a:xfrm>
              <a:prstGeom prst="rect">
                <a:avLst/>
              </a:prstGeom>
              <a:solidFill>
                <a:srgbClr val="F4B183"/>
              </a:solidFill>
              <a:ln>
                <a:solidFill>
                  <a:srgbClr val="E96B1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7" name="直接连接符 55">
                <a:extLst>
                  <a:ext uri="{FF2B5EF4-FFF2-40B4-BE49-F238E27FC236}">
                    <a16:creationId xmlns:a16="http://schemas.microsoft.com/office/drawing/2014/main" id="{0412C9CC-F570-BC40-8434-45AF3D664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7635" y="2627207"/>
                <a:ext cx="0" cy="558800"/>
              </a:xfrm>
              <a:prstGeom prst="line">
                <a:avLst/>
              </a:prstGeom>
              <a:ln w="12700">
                <a:solidFill>
                  <a:srgbClr val="E96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57">
                <a:extLst>
                  <a:ext uri="{FF2B5EF4-FFF2-40B4-BE49-F238E27FC236}">
                    <a16:creationId xmlns:a16="http://schemas.microsoft.com/office/drawing/2014/main" id="{59B1FDD4-B2C3-6D4D-BDBE-A0D6E6AC2B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6435" y="2627207"/>
                <a:ext cx="0" cy="558800"/>
              </a:xfrm>
              <a:prstGeom prst="line">
                <a:avLst/>
              </a:prstGeom>
              <a:ln w="12700">
                <a:solidFill>
                  <a:srgbClr val="E96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59">
                <a:extLst>
                  <a:ext uri="{FF2B5EF4-FFF2-40B4-BE49-F238E27FC236}">
                    <a16:creationId xmlns:a16="http://schemas.microsoft.com/office/drawing/2014/main" id="{58236386-C5D7-1248-8479-19C490406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6337" y="2627207"/>
                <a:ext cx="0" cy="558800"/>
              </a:xfrm>
              <a:prstGeom prst="line">
                <a:avLst/>
              </a:prstGeom>
              <a:ln w="12700">
                <a:solidFill>
                  <a:srgbClr val="E96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60">
                <a:extLst>
                  <a:ext uri="{FF2B5EF4-FFF2-40B4-BE49-F238E27FC236}">
                    <a16:creationId xmlns:a16="http://schemas.microsoft.com/office/drawing/2014/main" id="{791EB965-3E65-C34F-9E1D-B5788954D3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8398" y="2627207"/>
                <a:ext cx="0" cy="558800"/>
              </a:xfrm>
              <a:prstGeom prst="line">
                <a:avLst/>
              </a:prstGeom>
              <a:ln w="12700">
                <a:solidFill>
                  <a:srgbClr val="E96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62">
                <a:extLst>
                  <a:ext uri="{FF2B5EF4-FFF2-40B4-BE49-F238E27FC236}">
                    <a16:creationId xmlns:a16="http://schemas.microsoft.com/office/drawing/2014/main" id="{C0A03133-1E7F-A44A-93AF-873E01C80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8958" y="2627207"/>
                <a:ext cx="0" cy="558800"/>
              </a:xfrm>
              <a:prstGeom prst="line">
                <a:avLst/>
              </a:prstGeom>
              <a:ln w="12700">
                <a:solidFill>
                  <a:srgbClr val="E96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F7DB9F3-B767-3544-8767-F596F6F17FAC}"/>
                  </a:ext>
                </a:extLst>
              </p:cNvPr>
              <p:cNvSpPr txBox="1"/>
              <p:nvPr/>
            </p:nvSpPr>
            <p:spPr>
              <a:xfrm>
                <a:off x="6479569" y="2716107"/>
                <a:ext cx="4770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B1B8D08-4A91-9349-BD11-15502EC49D8C}"/>
                  </a:ext>
                </a:extLst>
              </p:cNvPr>
              <p:cNvSpPr txBox="1"/>
              <p:nvPr/>
            </p:nvSpPr>
            <p:spPr>
              <a:xfrm>
                <a:off x="7060204" y="2716107"/>
                <a:ext cx="4770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2D834A7-7A1D-A345-AB39-1828DE6416F5}"/>
                  </a:ext>
                </a:extLst>
              </p:cNvPr>
              <p:cNvSpPr txBox="1"/>
              <p:nvPr/>
            </p:nvSpPr>
            <p:spPr>
              <a:xfrm>
                <a:off x="8730930" y="2720062"/>
                <a:ext cx="5112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135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CN" altLang="en-US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398206-4554-D548-B3B8-627EDEA41891}"/>
                  </a:ext>
                </a:extLst>
              </p:cNvPr>
              <p:cNvSpPr txBox="1"/>
              <p:nvPr/>
            </p:nvSpPr>
            <p:spPr>
              <a:xfrm>
                <a:off x="8187433" y="2627207"/>
                <a:ext cx="451405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zh-CN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0C05B57-9CE4-7246-8B9F-434E60551C67}"/>
                </a:ext>
              </a:extLst>
            </p:cNvPr>
            <p:cNvSpPr txBox="1"/>
            <p:nvPr/>
          </p:nvSpPr>
          <p:spPr>
            <a:xfrm>
              <a:off x="7701088" y="2954883"/>
              <a:ext cx="4770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CE0432D3-3850-A049-B837-FD5D9B327801}"/>
              </a:ext>
            </a:extLst>
          </p:cNvPr>
          <p:cNvGrpSpPr/>
          <p:nvPr/>
        </p:nvGrpSpPr>
        <p:grpSpPr>
          <a:xfrm>
            <a:off x="5012999" y="3477621"/>
            <a:ext cx="477994" cy="2105129"/>
            <a:chOff x="8263583" y="2655568"/>
            <a:chExt cx="637325" cy="280683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253F5DC-9B2F-AB4C-83D4-F2CCE0626047}"/>
                </a:ext>
              </a:extLst>
            </p:cNvPr>
            <p:cNvSpPr/>
            <p:nvPr/>
          </p:nvSpPr>
          <p:spPr>
            <a:xfrm rot="5400000">
              <a:off x="7139564" y="3779587"/>
              <a:ext cx="2806838" cy="558800"/>
            </a:xfrm>
            <a:prstGeom prst="rect">
              <a:avLst/>
            </a:prstGeom>
            <a:solidFill>
              <a:srgbClr val="D5E8D4"/>
            </a:solidFill>
            <a:ln>
              <a:solidFill>
                <a:srgbClr val="A1C6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CD942D4-E481-1542-AD19-95110311D99D}"/>
                </a:ext>
              </a:extLst>
            </p:cNvPr>
            <p:cNvSpPr txBox="1"/>
            <p:nvPr/>
          </p:nvSpPr>
          <p:spPr>
            <a:xfrm>
              <a:off x="8373704" y="2754952"/>
              <a:ext cx="40563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F4F8608-1650-2F4C-AB5D-1D98F51AFBA8}"/>
                </a:ext>
              </a:extLst>
            </p:cNvPr>
            <p:cNvSpPr txBox="1"/>
            <p:nvPr/>
          </p:nvSpPr>
          <p:spPr>
            <a:xfrm>
              <a:off x="8373706" y="3310547"/>
              <a:ext cx="49379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B48EB5F-7C3B-9A47-804C-5544EF6AD184}"/>
                </a:ext>
              </a:extLst>
            </p:cNvPr>
            <p:cNvSpPr txBox="1"/>
            <p:nvPr/>
          </p:nvSpPr>
          <p:spPr>
            <a:xfrm>
              <a:off x="8370726" y="3879870"/>
              <a:ext cx="46999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7E37099-909D-494C-B0CA-1BEEDC151E6C}"/>
                </a:ext>
              </a:extLst>
            </p:cNvPr>
            <p:cNvSpPr txBox="1"/>
            <p:nvPr/>
          </p:nvSpPr>
          <p:spPr>
            <a:xfrm>
              <a:off x="8373704" y="4997453"/>
              <a:ext cx="5272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333D971-0025-9044-81FF-132CF325AC05}"/>
                </a:ext>
              </a:extLst>
            </p:cNvPr>
            <p:cNvSpPr txBox="1"/>
            <p:nvPr/>
          </p:nvSpPr>
          <p:spPr>
            <a:xfrm rot="5400000">
              <a:off x="8459564" y="4426628"/>
              <a:ext cx="389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接连接符 71">
              <a:extLst>
                <a:ext uri="{FF2B5EF4-FFF2-40B4-BE49-F238E27FC236}">
                  <a16:creationId xmlns:a16="http://schemas.microsoft.com/office/drawing/2014/main" id="{C92EE1CF-0973-044E-87D4-18D1B52F25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42983" y="2941682"/>
              <a:ext cx="0" cy="558800"/>
            </a:xfrm>
            <a:prstGeom prst="line">
              <a:avLst/>
            </a:prstGeom>
            <a:ln w="12700">
              <a:solidFill>
                <a:srgbClr val="A1C6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72">
              <a:extLst>
                <a:ext uri="{FF2B5EF4-FFF2-40B4-BE49-F238E27FC236}">
                  <a16:creationId xmlns:a16="http://schemas.microsoft.com/office/drawing/2014/main" id="{8A98ABBB-56D1-1140-9BFC-2AA233B6A5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42983" y="3500482"/>
              <a:ext cx="0" cy="558800"/>
            </a:xfrm>
            <a:prstGeom prst="line">
              <a:avLst/>
            </a:prstGeom>
            <a:ln w="12700">
              <a:solidFill>
                <a:srgbClr val="A1C6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73">
              <a:extLst>
                <a:ext uri="{FF2B5EF4-FFF2-40B4-BE49-F238E27FC236}">
                  <a16:creationId xmlns:a16="http://schemas.microsoft.com/office/drawing/2014/main" id="{0BCC7A35-CC56-064E-B63F-6EE777C304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42983" y="4060383"/>
              <a:ext cx="0" cy="558800"/>
            </a:xfrm>
            <a:prstGeom prst="line">
              <a:avLst/>
            </a:prstGeom>
            <a:ln w="12700">
              <a:solidFill>
                <a:srgbClr val="A1C6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74">
              <a:extLst>
                <a:ext uri="{FF2B5EF4-FFF2-40B4-BE49-F238E27FC236}">
                  <a16:creationId xmlns:a16="http://schemas.microsoft.com/office/drawing/2014/main" id="{87435B42-8D59-F84F-BE84-B07C5046BC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42983" y="4622444"/>
              <a:ext cx="0" cy="558800"/>
            </a:xfrm>
            <a:prstGeom prst="line">
              <a:avLst/>
            </a:prstGeom>
            <a:ln w="12700">
              <a:solidFill>
                <a:srgbClr val="A1C6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连接符: 肘形 101">
            <a:extLst>
              <a:ext uri="{FF2B5EF4-FFF2-40B4-BE49-F238E27FC236}">
                <a16:creationId xmlns:a16="http://schemas.microsoft.com/office/drawing/2014/main" id="{C8C8D829-4D06-4942-862D-E3CD942E2F03}"/>
              </a:ext>
            </a:extLst>
          </p:cNvPr>
          <p:cNvCxnSpPr>
            <a:cxnSpLocks/>
            <a:stCxn id="16" idx="0"/>
            <a:endCxn id="36" idx="0"/>
          </p:cNvCxnSpPr>
          <p:nvPr/>
        </p:nvCxnSpPr>
        <p:spPr>
          <a:xfrm>
            <a:off x="4817509" y="2641604"/>
            <a:ext cx="1953714" cy="228139"/>
          </a:xfrm>
          <a:prstGeom prst="bent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52830F84-618D-4E43-A15D-B4CD9D5AEFB9}"/>
              </a:ext>
            </a:extLst>
          </p:cNvPr>
          <p:cNvSpPr/>
          <p:nvPr/>
        </p:nvSpPr>
        <p:spPr>
          <a:xfrm>
            <a:off x="5707109" y="3477621"/>
            <a:ext cx="210512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连接符 1036">
            <a:extLst>
              <a:ext uri="{FF2B5EF4-FFF2-40B4-BE49-F238E27FC236}">
                <a16:creationId xmlns:a16="http://schemas.microsoft.com/office/drawing/2014/main" id="{080253AD-4E93-514E-AA6E-3CA074FDB2CF}"/>
              </a:ext>
            </a:extLst>
          </p:cNvPr>
          <p:cNvCxnSpPr>
            <a:cxnSpLocks/>
          </p:cNvCxnSpPr>
          <p:nvPr/>
        </p:nvCxnSpPr>
        <p:spPr>
          <a:xfrm>
            <a:off x="6131234" y="3477621"/>
            <a:ext cx="0" cy="419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1037">
            <a:extLst>
              <a:ext uri="{FF2B5EF4-FFF2-40B4-BE49-F238E27FC236}">
                <a16:creationId xmlns:a16="http://schemas.microsoft.com/office/drawing/2014/main" id="{6DA25912-C901-4642-94F8-38A419E6A7E9}"/>
              </a:ext>
            </a:extLst>
          </p:cNvPr>
          <p:cNvCxnSpPr>
            <a:cxnSpLocks/>
          </p:cNvCxnSpPr>
          <p:nvPr/>
        </p:nvCxnSpPr>
        <p:spPr>
          <a:xfrm>
            <a:off x="6550333" y="3477621"/>
            <a:ext cx="0" cy="419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1038">
            <a:extLst>
              <a:ext uri="{FF2B5EF4-FFF2-40B4-BE49-F238E27FC236}">
                <a16:creationId xmlns:a16="http://schemas.microsoft.com/office/drawing/2014/main" id="{93CA1F4D-9D43-4646-89E2-769BC142FB45}"/>
              </a:ext>
            </a:extLst>
          </p:cNvPr>
          <p:cNvCxnSpPr>
            <a:cxnSpLocks/>
          </p:cNvCxnSpPr>
          <p:nvPr/>
        </p:nvCxnSpPr>
        <p:spPr>
          <a:xfrm>
            <a:off x="6970260" y="3477621"/>
            <a:ext cx="0" cy="419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1039">
            <a:extLst>
              <a:ext uri="{FF2B5EF4-FFF2-40B4-BE49-F238E27FC236}">
                <a16:creationId xmlns:a16="http://schemas.microsoft.com/office/drawing/2014/main" id="{A7AEEEF5-7072-A540-BCDC-3894A46CE9A8}"/>
              </a:ext>
            </a:extLst>
          </p:cNvPr>
          <p:cNvCxnSpPr>
            <a:cxnSpLocks/>
          </p:cNvCxnSpPr>
          <p:nvPr/>
        </p:nvCxnSpPr>
        <p:spPr>
          <a:xfrm>
            <a:off x="7391806" y="3477621"/>
            <a:ext cx="0" cy="419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46AD166D-6D51-6C42-8BA3-05512B009C05}"/>
              </a:ext>
            </a:extLst>
          </p:cNvPr>
          <p:cNvSpPr txBox="1"/>
          <p:nvPr/>
        </p:nvSpPr>
        <p:spPr>
          <a:xfrm>
            <a:off x="5757686" y="3544297"/>
            <a:ext cx="4257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35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sz="135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40F98E1-107C-5240-A057-4DFEF789AEBE}"/>
              </a:ext>
            </a:extLst>
          </p:cNvPr>
          <p:cNvSpPr txBox="1"/>
          <p:nvPr/>
        </p:nvSpPr>
        <p:spPr>
          <a:xfrm>
            <a:off x="6193162" y="3544297"/>
            <a:ext cx="4027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35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DF48CDA-9E6B-3042-AB51-5F4B3414E582}"/>
              </a:ext>
            </a:extLst>
          </p:cNvPr>
          <p:cNvSpPr txBox="1"/>
          <p:nvPr/>
        </p:nvSpPr>
        <p:spPr>
          <a:xfrm>
            <a:off x="7446205" y="3547263"/>
            <a:ext cx="5035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1N</a:t>
            </a:r>
            <a:endParaRPr lang="zh-CN" altLang="en-US" sz="135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7BA03DF-E973-3042-B49F-B8369B832139}"/>
              </a:ext>
            </a:extLst>
          </p:cNvPr>
          <p:cNvSpPr txBox="1"/>
          <p:nvPr/>
        </p:nvSpPr>
        <p:spPr>
          <a:xfrm>
            <a:off x="7038585" y="3477623"/>
            <a:ext cx="292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EE18914-FDF1-C546-BCC6-096EDDBDD43A}"/>
              </a:ext>
            </a:extLst>
          </p:cNvPr>
          <p:cNvSpPr txBox="1"/>
          <p:nvPr/>
        </p:nvSpPr>
        <p:spPr>
          <a:xfrm>
            <a:off x="6618165" y="3547263"/>
            <a:ext cx="4313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135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4A711C53-1E7D-B84A-927F-32E502AFD072}"/>
              </a:ext>
            </a:extLst>
          </p:cNvPr>
          <p:cNvGrpSpPr/>
          <p:nvPr/>
        </p:nvGrpSpPr>
        <p:grpSpPr>
          <a:xfrm>
            <a:off x="5707098" y="3896723"/>
            <a:ext cx="2151646" cy="419099"/>
            <a:chOff x="6436841" y="2682862"/>
            <a:chExt cx="2884402" cy="5588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2B0528F-9480-CB4D-849B-09F1D1DB6839}"/>
                </a:ext>
              </a:extLst>
            </p:cNvPr>
            <p:cNvSpPr/>
            <p:nvPr/>
          </p:nvSpPr>
          <p:spPr>
            <a:xfrm>
              <a:off x="6436841" y="2682862"/>
              <a:ext cx="2806837" cy="55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直接连接符 1074">
              <a:extLst>
                <a:ext uri="{FF2B5EF4-FFF2-40B4-BE49-F238E27FC236}">
                  <a16:creationId xmlns:a16="http://schemas.microsoft.com/office/drawing/2014/main" id="{23A1BA9D-DF7E-DB4D-BAC5-D23E99A78F1B}"/>
                </a:ext>
              </a:extLst>
            </p:cNvPr>
            <p:cNvCxnSpPr>
              <a:cxnSpLocks/>
            </p:cNvCxnSpPr>
            <p:nvPr/>
          </p:nvCxnSpPr>
          <p:spPr>
            <a:xfrm>
              <a:off x="7002355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1075">
              <a:extLst>
                <a:ext uri="{FF2B5EF4-FFF2-40B4-BE49-F238E27FC236}">
                  <a16:creationId xmlns:a16="http://schemas.microsoft.com/office/drawing/2014/main" id="{FB25C154-7F80-D34D-983E-6DEA7195A53F}"/>
                </a:ext>
              </a:extLst>
            </p:cNvPr>
            <p:cNvCxnSpPr>
              <a:cxnSpLocks/>
            </p:cNvCxnSpPr>
            <p:nvPr/>
          </p:nvCxnSpPr>
          <p:spPr>
            <a:xfrm>
              <a:off x="7561155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1076">
              <a:extLst>
                <a:ext uri="{FF2B5EF4-FFF2-40B4-BE49-F238E27FC236}">
                  <a16:creationId xmlns:a16="http://schemas.microsoft.com/office/drawing/2014/main" id="{6CF6A817-4D31-5F40-B3FF-B3AF0390498E}"/>
                </a:ext>
              </a:extLst>
            </p:cNvPr>
            <p:cNvCxnSpPr>
              <a:cxnSpLocks/>
            </p:cNvCxnSpPr>
            <p:nvPr/>
          </p:nvCxnSpPr>
          <p:spPr>
            <a:xfrm>
              <a:off x="8121057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1077">
              <a:extLst>
                <a:ext uri="{FF2B5EF4-FFF2-40B4-BE49-F238E27FC236}">
                  <a16:creationId xmlns:a16="http://schemas.microsoft.com/office/drawing/2014/main" id="{E35B9C29-3C79-BC47-8445-7DE0CF3D123B}"/>
                </a:ext>
              </a:extLst>
            </p:cNvPr>
            <p:cNvCxnSpPr>
              <a:cxnSpLocks/>
            </p:cNvCxnSpPr>
            <p:nvPr/>
          </p:nvCxnSpPr>
          <p:spPr>
            <a:xfrm>
              <a:off x="8683118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FF3E7E3-0090-B34E-BC4B-728CCF1F0254}"/>
                </a:ext>
              </a:extLst>
            </p:cNvPr>
            <p:cNvSpPr txBox="1"/>
            <p:nvPr/>
          </p:nvSpPr>
          <p:spPr>
            <a:xfrm>
              <a:off x="6504288" y="2771762"/>
              <a:ext cx="531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EFDBC7D-D7A7-A645-B76D-9EC826D71700}"/>
                </a:ext>
              </a:extLst>
            </p:cNvPr>
            <p:cNvSpPr txBox="1"/>
            <p:nvPr/>
          </p:nvSpPr>
          <p:spPr>
            <a:xfrm>
              <a:off x="7084925" y="2771762"/>
              <a:ext cx="531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endParaRPr lang="zh-CN" altLang="en-US" sz="135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FF907C0-7419-E749-9306-A331F4E45F35}"/>
                </a:ext>
              </a:extLst>
            </p:cNvPr>
            <p:cNvSpPr txBox="1"/>
            <p:nvPr/>
          </p:nvSpPr>
          <p:spPr>
            <a:xfrm>
              <a:off x="8755649" y="2775717"/>
              <a:ext cx="565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2N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516C026-9752-B44D-944E-7DADD924C670}"/>
                </a:ext>
              </a:extLst>
            </p:cNvPr>
            <p:cNvSpPr txBox="1"/>
            <p:nvPr/>
          </p:nvSpPr>
          <p:spPr>
            <a:xfrm>
              <a:off x="8212154" y="2682862"/>
              <a:ext cx="45385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88D4731-7B84-2841-961F-7EBDAFD9E3C4}"/>
                </a:ext>
              </a:extLst>
            </p:cNvPr>
            <p:cNvSpPr txBox="1"/>
            <p:nvPr/>
          </p:nvSpPr>
          <p:spPr>
            <a:xfrm>
              <a:off x="7651595" y="2775717"/>
              <a:ext cx="531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F834D7BE-7499-BE47-9DA4-B633BFFEEDA1}"/>
              </a:ext>
            </a:extLst>
          </p:cNvPr>
          <p:cNvGrpSpPr/>
          <p:nvPr/>
        </p:nvGrpSpPr>
        <p:grpSpPr>
          <a:xfrm>
            <a:off x="5707098" y="4316710"/>
            <a:ext cx="2151646" cy="419099"/>
            <a:chOff x="6436841" y="2682862"/>
            <a:chExt cx="2884402" cy="558800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67B3EE0-6314-3148-A801-ECFFF095CB00}"/>
                </a:ext>
              </a:extLst>
            </p:cNvPr>
            <p:cNvSpPr/>
            <p:nvPr/>
          </p:nvSpPr>
          <p:spPr>
            <a:xfrm>
              <a:off x="6436841" y="2682862"/>
              <a:ext cx="2806837" cy="55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5" name="直接连接符 1086">
              <a:extLst>
                <a:ext uri="{FF2B5EF4-FFF2-40B4-BE49-F238E27FC236}">
                  <a16:creationId xmlns:a16="http://schemas.microsoft.com/office/drawing/2014/main" id="{C718CC9C-5EF3-A947-8844-7BC4E77123C2}"/>
                </a:ext>
              </a:extLst>
            </p:cNvPr>
            <p:cNvCxnSpPr>
              <a:cxnSpLocks/>
            </p:cNvCxnSpPr>
            <p:nvPr/>
          </p:nvCxnSpPr>
          <p:spPr>
            <a:xfrm>
              <a:off x="7002355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1087">
              <a:extLst>
                <a:ext uri="{FF2B5EF4-FFF2-40B4-BE49-F238E27FC236}">
                  <a16:creationId xmlns:a16="http://schemas.microsoft.com/office/drawing/2014/main" id="{023DF739-5859-FB43-A69E-45D79F686BAD}"/>
                </a:ext>
              </a:extLst>
            </p:cNvPr>
            <p:cNvCxnSpPr>
              <a:cxnSpLocks/>
            </p:cNvCxnSpPr>
            <p:nvPr/>
          </p:nvCxnSpPr>
          <p:spPr>
            <a:xfrm>
              <a:off x="7561155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1088">
              <a:extLst>
                <a:ext uri="{FF2B5EF4-FFF2-40B4-BE49-F238E27FC236}">
                  <a16:creationId xmlns:a16="http://schemas.microsoft.com/office/drawing/2014/main" id="{428DFED5-9A71-144D-8FF8-07C813EA691D}"/>
                </a:ext>
              </a:extLst>
            </p:cNvPr>
            <p:cNvCxnSpPr>
              <a:cxnSpLocks/>
            </p:cNvCxnSpPr>
            <p:nvPr/>
          </p:nvCxnSpPr>
          <p:spPr>
            <a:xfrm>
              <a:off x="8121057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1089">
              <a:extLst>
                <a:ext uri="{FF2B5EF4-FFF2-40B4-BE49-F238E27FC236}">
                  <a16:creationId xmlns:a16="http://schemas.microsoft.com/office/drawing/2014/main" id="{1B5D2C24-E001-5E44-BD43-34824BE4268F}"/>
                </a:ext>
              </a:extLst>
            </p:cNvPr>
            <p:cNvCxnSpPr>
              <a:cxnSpLocks/>
            </p:cNvCxnSpPr>
            <p:nvPr/>
          </p:nvCxnSpPr>
          <p:spPr>
            <a:xfrm>
              <a:off x="8683118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D2419DB-2CBA-E44A-AC36-85839C7DF792}"/>
                </a:ext>
              </a:extLst>
            </p:cNvPr>
            <p:cNvSpPr txBox="1"/>
            <p:nvPr/>
          </p:nvSpPr>
          <p:spPr>
            <a:xfrm>
              <a:off x="6504288" y="2771762"/>
              <a:ext cx="531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E737BA6-118D-D648-BE9E-835ED22FD3A3}"/>
                </a:ext>
              </a:extLst>
            </p:cNvPr>
            <p:cNvSpPr txBox="1"/>
            <p:nvPr/>
          </p:nvSpPr>
          <p:spPr>
            <a:xfrm>
              <a:off x="7084925" y="2771762"/>
              <a:ext cx="531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B906B6C6-6940-D846-8FEE-1B1D5F490749}"/>
                </a:ext>
              </a:extLst>
            </p:cNvPr>
            <p:cNvSpPr txBox="1"/>
            <p:nvPr/>
          </p:nvSpPr>
          <p:spPr>
            <a:xfrm>
              <a:off x="8755649" y="2775717"/>
              <a:ext cx="565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3N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A504BF36-D140-DA41-B06E-D254A0E0279E}"/>
                </a:ext>
              </a:extLst>
            </p:cNvPr>
            <p:cNvSpPr txBox="1"/>
            <p:nvPr/>
          </p:nvSpPr>
          <p:spPr>
            <a:xfrm>
              <a:off x="8212154" y="2682862"/>
              <a:ext cx="45385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642566A2-0FF1-7841-BB4A-3D2AC3B1877E}"/>
                </a:ext>
              </a:extLst>
            </p:cNvPr>
            <p:cNvSpPr txBox="1"/>
            <p:nvPr/>
          </p:nvSpPr>
          <p:spPr>
            <a:xfrm>
              <a:off x="7651595" y="2775717"/>
              <a:ext cx="531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</a:t>
              </a:r>
              <a:endParaRPr lang="zh-CN" altLang="en-US" sz="135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CC252C32-B988-4440-B89A-1EEBD9273381}"/>
              </a:ext>
            </a:extLst>
          </p:cNvPr>
          <p:cNvSpPr/>
          <p:nvPr/>
        </p:nvSpPr>
        <p:spPr>
          <a:xfrm>
            <a:off x="5704726" y="4741754"/>
            <a:ext cx="2096165" cy="415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连接符 1097">
            <a:extLst>
              <a:ext uri="{FF2B5EF4-FFF2-40B4-BE49-F238E27FC236}">
                <a16:creationId xmlns:a16="http://schemas.microsoft.com/office/drawing/2014/main" id="{69A061ED-0203-684C-A118-8A3645D6E4AF}"/>
              </a:ext>
            </a:extLst>
          </p:cNvPr>
          <p:cNvCxnSpPr>
            <a:cxnSpLocks/>
          </p:cNvCxnSpPr>
          <p:nvPr/>
        </p:nvCxnSpPr>
        <p:spPr>
          <a:xfrm>
            <a:off x="6128854" y="4741754"/>
            <a:ext cx="0" cy="41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1098">
            <a:extLst>
              <a:ext uri="{FF2B5EF4-FFF2-40B4-BE49-F238E27FC236}">
                <a16:creationId xmlns:a16="http://schemas.microsoft.com/office/drawing/2014/main" id="{7BA87EE4-3E24-364B-A2F1-7EE14D7E93B4}"/>
              </a:ext>
            </a:extLst>
          </p:cNvPr>
          <p:cNvCxnSpPr>
            <a:cxnSpLocks/>
          </p:cNvCxnSpPr>
          <p:nvPr/>
        </p:nvCxnSpPr>
        <p:spPr>
          <a:xfrm>
            <a:off x="6547955" y="4741754"/>
            <a:ext cx="0" cy="41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1099">
            <a:extLst>
              <a:ext uri="{FF2B5EF4-FFF2-40B4-BE49-F238E27FC236}">
                <a16:creationId xmlns:a16="http://schemas.microsoft.com/office/drawing/2014/main" id="{E1123F14-3D99-174D-AA44-D1E1EC579832}"/>
              </a:ext>
            </a:extLst>
          </p:cNvPr>
          <p:cNvCxnSpPr>
            <a:cxnSpLocks/>
          </p:cNvCxnSpPr>
          <p:nvPr/>
        </p:nvCxnSpPr>
        <p:spPr>
          <a:xfrm>
            <a:off x="6967880" y="4741754"/>
            <a:ext cx="0" cy="41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1100">
            <a:extLst>
              <a:ext uri="{FF2B5EF4-FFF2-40B4-BE49-F238E27FC236}">
                <a16:creationId xmlns:a16="http://schemas.microsoft.com/office/drawing/2014/main" id="{24123190-9AE0-4449-B03C-07BD2DC72E94}"/>
              </a:ext>
            </a:extLst>
          </p:cNvPr>
          <p:cNvCxnSpPr>
            <a:cxnSpLocks/>
          </p:cNvCxnSpPr>
          <p:nvPr/>
        </p:nvCxnSpPr>
        <p:spPr>
          <a:xfrm>
            <a:off x="7389426" y="4741754"/>
            <a:ext cx="0" cy="415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D906E1CC-C732-1D4E-B8B2-1390FDA35BE7}"/>
              </a:ext>
            </a:extLst>
          </p:cNvPr>
          <p:cNvSpPr txBox="1"/>
          <p:nvPr/>
        </p:nvSpPr>
        <p:spPr>
          <a:xfrm rot="2700000">
            <a:off x="7075033" y="4748915"/>
            <a:ext cx="338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D618D336-85F8-3D4B-92BE-006426998339}"/>
              </a:ext>
            </a:extLst>
          </p:cNvPr>
          <p:cNvGrpSpPr/>
          <p:nvPr/>
        </p:nvGrpSpPr>
        <p:grpSpPr>
          <a:xfrm>
            <a:off x="5702855" y="5153663"/>
            <a:ext cx="2176784" cy="419099"/>
            <a:chOff x="6436841" y="2682862"/>
            <a:chExt cx="2918962" cy="558800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F7D77E4A-0040-F04B-BEFA-9330F129662F}"/>
                </a:ext>
              </a:extLst>
            </p:cNvPr>
            <p:cNvSpPr/>
            <p:nvPr/>
          </p:nvSpPr>
          <p:spPr>
            <a:xfrm>
              <a:off x="6436841" y="2682862"/>
              <a:ext cx="2806837" cy="55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2" name="直接连接符 1108">
              <a:extLst>
                <a:ext uri="{FF2B5EF4-FFF2-40B4-BE49-F238E27FC236}">
                  <a16:creationId xmlns:a16="http://schemas.microsoft.com/office/drawing/2014/main" id="{FC5CB013-E1FB-2144-AAF0-750D6CFB0A85}"/>
                </a:ext>
              </a:extLst>
            </p:cNvPr>
            <p:cNvCxnSpPr>
              <a:cxnSpLocks/>
            </p:cNvCxnSpPr>
            <p:nvPr/>
          </p:nvCxnSpPr>
          <p:spPr>
            <a:xfrm>
              <a:off x="7002355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1109">
              <a:extLst>
                <a:ext uri="{FF2B5EF4-FFF2-40B4-BE49-F238E27FC236}">
                  <a16:creationId xmlns:a16="http://schemas.microsoft.com/office/drawing/2014/main" id="{D53087FB-E3E3-B04C-802C-99208C59B0C9}"/>
                </a:ext>
              </a:extLst>
            </p:cNvPr>
            <p:cNvCxnSpPr>
              <a:cxnSpLocks/>
            </p:cNvCxnSpPr>
            <p:nvPr/>
          </p:nvCxnSpPr>
          <p:spPr>
            <a:xfrm>
              <a:off x="7561155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1110">
              <a:extLst>
                <a:ext uri="{FF2B5EF4-FFF2-40B4-BE49-F238E27FC236}">
                  <a16:creationId xmlns:a16="http://schemas.microsoft.com/office/drawing/2014/main" id="{BAC0F6B2-61E6-9440-86E9-C527A75F5E60}"/>
                </a:ext>
              </a:extLst>
            </p:cNvPr>
            <p:cNvCxnSpPr>
              <a:cxnSpLocks/>
            </p:cNvCxnSpPr>
            <p:nvPr/>
          </p:nvCxnSpPr>
          <p:spPr>
            <a:xfrm>
              <a:off x="8121057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1111">
              <a:extLst>
                <a:ext uri="{FF2B5EF4-FFF2-40B4-BE49-F238E27FC236}">
                  <a16:creationId xmlns:a16="http://schemas.microsoft.com/office/drawing/2014/main" id="{68AA9E40-6E33-014D-9B23-9133B0A1A346}"/>
                </a:ext>
              </a:extLst>
            </p:cNvPr>
            <p:cNvCxnSpPr>
              <a:cxnSpLocks/>
            </p:cNvCxnSpPr>
            <p:nvPr/>
          </p:nvCxnSpPr>
          <p:spPr>
            <a:xfrm>
              <a:off x="8683118" y="2682862"/>
              <a:ext cx="0" cy="558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DDC9AF0-C1F0-6642-A91D-E465CE8C142B}"/>
                </a:ext>
              </a:extLst>
            </p:cNvPr>
            <p:cNvSpPr txBox="1"/>
            <p:nvPr/>
          </p:nvSpPr>
          <p:spPr>
            <a:xfrm>
              <a:off x="6504290" y="2771762"/>
              <a:ext cx="5657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N1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2C97D0DA-67AA-0D44-85C9-7325D81FC318}"/>
                </a:ext>
              </a:extLst>
            </p:cNvPr>
            <p:cNvSpPr txBox="1"/>
            <p:nvPr/>
          </p:nvSpPr>
          <p:spPr>
            <a:xfrm>
              <a:off x="7084924" y="2771762"/>
              <a:ext cx="5657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N2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9E7D0BBC-04EC-4944-BFFF-C3A1254958F2}"/>
                </a:ext>
              </a:extLst>
            </p:cNvPr>
            <p:cNvSpPr txBox="1"/>
            <p:nvPr/>
          </p:nvSpPr>
          <p:spPr>
            <a:xfrm>
              <a:off x="8755649" y="2775717"/>
              <a:ext cx="600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NN</a:t>
              </a:r>
              <a:endParaRPr lang="zh-CN" altLang="en-US" sz="135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6341B049-A949-7A49-BE6F-D71FB2364ED0}"/>
                </a:ext>
              </a:extLst>
            </p:cNvPr>
            <p:cNvSpPr txBox="1"/>
            <p:nvPr/>
          </p:nvSpPr>
          <p:spPr>
            <a:xfrm>
              <a:off x="8212154" y="2682862"/>
              <a:ext cx="45398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049AA485-C98A-BB4E-BC77-5ED99A6CC904}"/>
                </a:ext>
              </a:extLst>
            </p:cNvPr>
            <p:cNvSpPr txBox="1"/>
            <p:nvPr/>
          </p:nvSpPr>
          <p:spPr>
            <a:xfrm>
              <a:off x="7651596" y="2775717"/>
              <a:ext cx="5657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35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N3</a:t>
              </a:r>
              <a:endParaRPr lang="zh-CN" altLang="en-US" sz="135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2FF8B18-DE0F-514F-B8BA-B7B3138D1854}"/>
              </a:ext>
            </a:extLst>
          </p:cNvPr>
          <p:cNvSpPr txBox="1"/>
          <p:nvPr/>
        </p:nvSpPr>
        <p:spPr>
          <a:xfrm rot="5400000">
            <a:off x="5858084" y="4802730"/>
            <a:ext cx="292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1E182277-83AB-E741-8C85-B636884E365F}"/>
              </a:ext>
            </a:extLst>
          </p:cNvPr>
          <p:cNvSpPr txBox="1"/>
          <p:nvPr/>
        </p:nvSpPr>
        <p:spPr>
          <a:xfrm rot="5400000">
            <a:off x="6272082" y="4795253"/>
            <a:ext cx="292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444E8FB-02E0-BD4F-BD30-059CE62A4B9E}"/>
              </a:ext>
            </a:extLst>
          </p:cNvPr>
          <p:cNvSpPr txBox="1"/>
          <p:nvPr/>
        </p:nvSpPr>
        <p:spPr>
          <a:xfrm rot="5400000">
            <a:off x="6713104" y="4802730"/>
            <a:ext cx="292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746740B5-D336-FE44-8737-0CD8DC11EB29}"/>
              </a:ext>
            </a:extLst>
          </p:cNvPr>
          <p:cNvSpPr txBox="1"/>
          <p:nvPr/>
        </p:nvSpPr>
        <p:spPr>
          <a:xfrm rot="5400000">
            <a:off x="7556410" y="4817219"/>
            <a:ext cx="292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0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08B654-D33A-A747-A4DE-C77D03C98C5C}"/>
              </a:ext>
            </a:extLst>
          </p:cNvPr>
          <p:cNvSpPr txBox="1"/>
          <p:nvPr/>
        </p:nvSpPr>
        <p:spPr>
          <a:xfrm>
            <a:off x="1171322" y="319660"/>
            <a:ext cx="68013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The</a:t>
            </a:r>
            <a:r>
              <a:rPr lang="zh-CN" altLang="en-US" sz="2700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GAPs</a:t>
            </a:r>
            <a:endParaRPr lang="zh-CN" altLang="en-US" sz="2700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E6B121-8EC7-BD48-AFEE-C9BBED66DE03}"/>
              </a:ext>
            </a:extLst>
          </p:cNvPr>
          <p:cNvSpPr txBox="1"/>
          <p:nvPr/>
        </p:nvSpPr>
        <p:spPr>
          <a:xfrm>
            <a:off x="1015680" y="5526898"/>
            <a:ext cx="833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a.</a:t>
            </a:r>
            <a:r>
              <a:rPr kumimoji="1"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感知过程的动态性</a:t>
            </a:r>
            <a:r>
              <a:rPr kumimoji="1"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;</a:t>
            </a:r>
            <a:r>
              <a:rPr kumimoji="1"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1"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b. </a:t>
            </a:r>
            <a:r>
              <a:rPr kumimoji="1"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认知活动的动态性</a:t>
            </a:r>
            <a:r>
              <a:rPr kumimoji="1"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;</a:t>
            </a:r>
            <a:r>
              <a:rPr kumimoji="1"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1"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c.</a:t>
            </a:r>
            <a:r>
              <a:rPr kumimoji="1"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测量过程的噪声</a:t>
            </a:r>
          </a:p>
        </p:txBody>
      </p:sp>
      <p:pic>
        <p:nvPicPr>
          <p:cNvPr id="6" name="图片 5" descr="日程表&#10;&#10;AI 生成的内容可能不正确。">
            <a:extLst>
              <a:ext uri="{FF2B5EF4-FFF2-40B4-BE49-F238E27FC236}">
                <a16:creationId xmlns:a16="http://schemas.microsoft.com/office/drawing/2014/main" id="{027FF47C-C952-BD8C-3C68-093F4887D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645"/>
            <a:ext cx="9144000" cy="38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44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3DEAF-38E4-4B05-1D42-CAD7EEC52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CA4C2B-B988-7D19-4987-4A18FDF9C775}"/>
              </a:ext>
            </a:extLst>
          </p:cNvPr>
          <p:cNvSpPr txBox="1"/>
          <p:nvPr/>
        </p:nvSpPr>
        <p:spPr>
          <a:xfrm>
            <a:off x="2178854" y="3646878"/>
            <a:ext cx="1144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Blur Prior</a:t>
            </a:r>
            <a:endParaRPr lang="zh-CN" altLang="en-US" sz="16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图片 5" descr="日程表&#10;&#10;AI 生成的内容可能不正确。">
            <a:extLst>
              <a:ext uri="{FF2B5EF4-FFF2-40B4-BE49-F238E27FC236}">
                <a16:creationId xmlns:a16="http://schemas.microsoft.com/office/drawing/2014/main" id="{D0BBF026-2447-5452-6390-9A703A360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6" b="98528" l="1536" r="99078">
                        <a14:foregroundMark x1="22262" y1="15764" x2="16082" y2="17020"/>
                        <a14:foregroundMark x1="16082" y1="17020" x2="7517" y2="49935"/>
                        <a14:foregroundMark x1="7517" y1="49935" x2="14384" y2="93027"/>
                        <a14:foregroundMark x1="14384" y1="93027" x2="65070" y2="97661"/>
                        <a14:foregroundMark x1="65070" y1="97661" x2="85725" y2="88956"/>
                        <a14:foregroundMark x1="85725" y1="88956" x2="91652" y2="80208"/>
                        <a14:foregroundMark x1="91652" y1="80208" x2="88507" y2="57298"/>
                        <a14:foregroundMark x1="88507" y1="57298" x2="64637" y2="24773"/>
                        <a14:foregroundMark x1="64637" y1="24773" x2="3379" y2="10567"/>
                        <a14:foregroundMark x1="3379" y1="10567" x2="1626" y2="13339"/>
                        <a14:foregroundMark x1="56903" y1="45041" x2="13751" y2="49112"/>
                        <a14:foregroundMark x1="13751" y1="49112" x2="10192" y2="77826"/>
                        <a14:foregroundMark x1="10192" y1="77826" x2="58095" y2="93460"/>
                        <a14:foregroundMark x1="58095" y1="93460" x2="77105" y2="83499"/>
                        <a14:foregroundMark x1="77105" y1="83499" x2="72660" y2="53400"/>
                        <a14:foregroundMark x1="72660" y1="53400" x2="31659" y2="51841"/>
                        <a14:foregroundMark x1="31659" y1="51841" x2="20257" y2="59030"/>
                        <a14:foregroundMark x1="20257" y1="59030" x2="21214" y2="60156"/>
                        <a14:foregroundMark x1="38851" y1="60676" x2="51446" y2="78389"/>
                        <a14:foregroundMark x1="51446" y1="78389" x2="69751" y2="71286"/>
                        <a14:foregroundMark x1="69751" y1="71286" x2="60228" y2="39151"/>
                        <a14:foregroundMark x1="60228" y1="39151" x2="40604" y2="16284"/>
                        <a14:foregroundMark x1="40604" y1="16284" x2="45591" y2="10394"/>
                        <a14:foregroundMark x1="45591" y1="10394" x2="71630" y2="14249"/>
                        <a14:foregroundMark x1="71630" y1="14249" x2="85941" y2="866"/>
                        <a14:foregroundMark x1="85941" y1="866" x2="92591" y2="5240"/>
                        <a14:foregroundMark x1="20519" y1="23388" x2="12956" y2="25292"/>
                        <a14:foregroundMark x1="92591" y1="5240" x2="20690" y2="23345"/>
                        <a14:foregroundMark x1="12956" y1="25292" x2="13029" y2="50368"/>
                        <a14:foregroundMark x1="13029" y1="50368" x2="17691" y2="64314"/>
                        <a14:foregroundMark x1="70473" y1="96882" x2="87730" y2="97531"/>
                        <a14:foregroundMark x1="87730" y1="97531" x2="95699" y2="92897"/>
                        <a14:foregroundMark x1="95699" y1="92897" x2="2205" y2="74058"/>
                        <a14:foregroundMark x1="94001" y1="96016" x2="27521" y2="90775"/>
                        <a14:foregroundMark x1="27521" y1="90775" x2="11023" y2="84669"/>
                        <a14:foregroundMark x1="11023" y1="84669" x2="1084" y2="67951"/>
                        <a14:foregroundMark x1="1084" y1="67951" x2="1988" y2="11217"/>
                        <a14:foregroundMark x1="1988" y1="11217" x2="16281" y2="8315"/>
                        <a14:foregroundMark x1="16281" y1="8315" x2="50922" y2="12430"/>
                        <a14:foregroundMark x1="50922" y1="12430" x2="91290" y2="3465"/>
                        <a14:foregroundMark x1="91290" y1="3465" x2="96567" y2="18233"/>
                        <a14:foregroundMark x1="96567" y1="18233" x2="99096" y2="36076"/>
                        <a14:foregroundMark x1="99096" y1="36076" x2="97163" y2="98528"/>
                        <a14:foregroundMark x1="58999" y1="2858" x2="26057" y2="736"/>
                        <a14:foregroundMark x1="26057" y1="736" x2="26057" y2="736"/>
                        <a14:backgroundMark x1="88851" y1="30273" x2="95103" y2="29883"/>
                        <a14:backgroundMark x1="95103" y1="29883" x2="89808" y2="27848"/>
                        <a14:backgroundMark x1="89808" y1="27848" x2="95410" y2="27371"/>
                        <a14:backgroundMark x1="95410" y1="27371" x2="96314" y2="27371"/>
                        <a14:backgroundMark x1="88688" y1="30749" x2="96332" y2="30100"/>
                        <a14:backgroundMark x1="96332" y1="30100" x2="91110" y2="30403"/>
                        <a14:backgroundMark x1="2638" y1="36249" x2="9415" y2="23993"/>
                        <a14:backgroundMark x1="23310" y1="35990" x2="20257" y2="21741"/>
                        <a14:backgroundMark x1="23527" y1="36769" x2="23889" y2="36899"/>
                        <a14:backgroundMark x1="2945" y1="36899" x2="3108" y2="36899"/>
                        <a14:backgroundMark x1="3162" y1="35253" x2="2313" y2="36899"/>
                        <a14:backgroundMark x1="3524" y1="34474" x2="6632" y2="30706"/>
                      </a14:backgroundRemoval>
                    </a14:imgEffect>
                  </a14:imgLayer>
                </a14:imgProps>
              </a:ext>
            </a:extLst>
          </a:blip>
          <a:srcRect t="28366" b="10554"/>
          <a:stretch/>
        </p:blipFill>
        <p:spPr>
          <a:xfrm>
            <a:off x="129941" y="1099686"/>
            <a:ext cx="8908181" cy="2329314"/>
          </a:xfrm>
          <a:prstGeom prst="rect">
            <a:avLst/>
          </a:prstGeom>
        </p:spPr>
      </p:pic>
      <p:cxnSp>
        <p:nvCxnSpPr>
          <p:cNvPr id="2" name="曲线连接符 13">
            <a:extLst>
              <a:ext uri="{FF2B5EF4-FFF2-40B4-BE49-F238E27FC236}">
                <a16:creationId xmlns:a16="http://schemas.microsoft.com/office/drawing/2014/main" id="{FE2A4448-D1E6-10B3-F7BB-E6323D7DC1CF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2221339" y="2722847"/>
            <a:ext cx="1453704" cy="39435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BB5A078-3CFF-97BC-EDFD-B6C7579CD473}"/>
              </a:ext>
            </a:extLst>
          </p:cNvPr>
          <p:cNvSpPr txBox="1"/>
          <p:nvPr/>
        </p:nvSpPr>
        <p:spPr>
          <a:xfrm>
            <a:off x="1155049" y="354633"/>
            <a:ext cx="68013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Address the</a:t>
            </a:r>
            <a:r>
              <a:rPr lang="zh-CN" altLang="en-US" sz="2700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GAPs</a:t>
            </a:r>
            <a:endParaRPr lang="zh-CN" altLang="en-US" sz="2700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21CE4B-9FC9-F58B-33E6-CBA1545F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10" y="4411276"/>
            <a:ext cx="1617119" cy="16568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C907CB-BB95-BA72-841E-C3D699D14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599" y="4010366"/>
            <a:ext cx="749339" cy="3418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946233D-22B0-E33C-45F3-6458688FA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1856" y="4411276"/>
            <a:ext cx="1625631" cy="16568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3120E1F-33A1-883D-5C37-238ED476C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523" y="3985432"/>
            <a:ext cx="783813" cy="36673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5A35F41-03C3-F082-D229-F612BF940526}"/>
              </a:ext>
            </a:extLst>
          </p:cNvPr>
          <p:cNvSpPr txBox="1"/>
          <p:nvPr/>
        </p:nvSpPr>
        <p:spPr>
          <a:xfrm>
            <a:off x="5667979" y="3646878"/>
            <a:ext cx="2846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Uncertainty Quantification</a:t>
            </a:r>
            <a:endParaRPr lang="zh-CN" altLang="en-US" sz="16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D2E1741-1006-FF15-06C5-DFCAB4928E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096" y="4168801"/>
            <a:ext cx="2649738" cy="2054610"/>
          </a:xfrm>
          <a:prstGeom prst="rect">
            <a:avLst/>
          </a:prstGeom>
        </p:spPr>
      </p:pic>
      <p:cxnSp>
        <p:nvCxnSpPr>
          <p:cNvPr id="42" name="曲线连接符 13">
            <a:extLst>
              <a:ext uri="{FF2B5EF4-FFF2-40B4-BE49-F238E27FC236}">
                <a16:creationId xmlns:a16="http://schemas.microsoft.com/office/drawing/2014/main" id="{C34BC8DA-267A-8930-F711-012E332BC72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98280" y="2440715"/>
            <a:ext cx="1266169" cy="1134534"/>
          </a:xfrm>
          <a:prstGeom prst="curvedConnector3">
            <a:avLst>
              <a:gd name="adj1" fmla="val 5835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6B8E52D2-DAC8-6ADB-CD0E-363E4549A8A5}"/>
              </a:ext>
            </a:extLst>
          </p:cNvPr>
          <p:cNvSpPr txBox="1"/>
          <p:nvPr/>
        </p:nvSpPr>
        <p:spPr>
          <a:xfrm>
            <a:off x="424389" y="3641067"/>
            <a:ext cx="996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UBP    =</a:t>
            </a:r>
            <a:endParaRPr lang="zh-CN" altLang="en-US" sz="16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58B02A4-92D0-F326-667C-E8049F96E54B}"/>
              </a:ext>
            </a:extLst>
          </p:cNvPr>
          <p:cNvSpPr txBox="1"/>
          <p:nvPr/>
        </p:nvSpPr>
        <p:spPr>
          <a:xfrm>
            <a:off x="4555727" y="3643628"/>
            <a:ext cx="394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+</a:t>
            </a:r>
            <a:endParaRPr lang="zh-CN" altLang="en-US" sz="16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510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C3EBD-9705-893C-C3AE-4B1D4001F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64B11FC-B313-AD92-2214-643197C3641B}"/>
              </a:ext>
            </a:extLst>
          </p:cNvPr>
          <p:cNvSpPr txBox="1"/>
          <p:nvPr/>
        </p:nvSpPr>
        <p:spPr>
          <a:xfrm>
            <a:off x="1163732" y="256802"/>
            <a:ext cx="68013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Bridge </a:t>
            </a:r>
            <a:r>
              <a:rPr lang="en-US" altLang="zh-CN" sz="2700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System </a:t>
            </a:r>
            <a:r>
              <a:rPr lang="en-US" altLang="zh-CN" sz="27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GAP -- Blur Prior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831A9A-53B8-7562-9D5F-635AB447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92" y="1477549"/>
            <a:ext cx="4010575" cy="14961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13BF80-00C5-7CC9-7250-3561A66B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03" y="3439916"/>
            <a:ext cx="1371662" cy="14053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592B6D-C136-FC93-2867-108E90F05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92" y="3039006"/>
            <a:ext cx="635600" cy="2899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AF7A61E-D076-1E48-DF40-C88957F7E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528" y="3438468"/>
            <a:ext cx="1378882" cy="14053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492B9E-5EDA-E040-763C-D4AA45CED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1194" y="3012624"/>
            <a:ext cx="664841" cy="311072"/>
          </a:xfrm>
          <a:prstGeom prst="rect">
            <a:avLst/>
          </a:prstGeom>
        </p:spPr>
      </p:pic>
      <p:cxnSp>
        <p:nvCxnSpPr>
          <p:cNvPr id="16" name="直接箭头连接符 31">
            <a:extLst>
              <a:ext uri="{FF2B5EF4-FFF2-40B4-BE49-F238E27FC236}">
                <a16:creationId xmlns:a16="http://schemas.microsoft.com/office/drawing/2014/main" id="{A64B351F-542F-DE66-3973-0C6A4E390825}"/>
              </a:ext>
            </a:extLst>
          </p:cNvPr>
          <p:cNvCxnSpPr>
            <a:cxnSpLocks/>
          </p:cNvCxnSpPr>
          <p:nvPr/>
        </p:nvCxnSpPr>
        <p:spPr>
          <a:xfrm>
            <a:off x="2172038" y="4141130"/>
            <a:ext cx="8028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BA9466B-87C7-24B6-73F4-786D5437F9A4}"/>
              </a:ext>
            </a:extLst>
          </p:cNvPr>
          <p:cNvSpPr txBox="1"/>
          <p:nvPr/>
        </p:nvSpPr>
        <p:spPr>
          <a:xfrm>
            <a:off x="982692" y="5308537"/>
            <a:ext cx="30923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边缘模糊，中心清晰的 </a:t>
            </a:r>
            <a:r>
              <a:rPr kumimoji="1" lang="en-US" altLang="zh-CN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Fovea Blur </a:t>
            </a:r>
            <a:r>
              <a:rPr kumimoji="1" lang="zh-CN" altLang="en-US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与医学研究证实的人眼视觉特征一致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12EAD36-4CB6-7D4B-58DD-D622DEC50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8284" y="1147233"/>
            <a:ext cx="4052363" cy="404235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54B9DED-73FF-122E-821D-095EDBA091BF}"/>
              </a:ext>
            </a:extLst>
          </p:cNvPr>
          <p:cNvSpPr txBox="1"/>
          <p:nvPr/>
        </p:nvSpPr>
        <p:spPr>
          <a:xfrm>
            <a:off x="5241425" y="5257737"/>
            <a:ext cx="30923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实验亦证明 </a:t>
            </a:r>
            <a:r>
              <a:rPr kumimoji="1" lang="en-US" altLang="zh-CN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Fovea Blur </a:t>
            </a:r>
            <a:r>
              <a:rPr kumimoji="1" lang="zh-CN" altLang="en-US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并非仅仅是一种有效的数据增强技术，而是能真正弥合 </a:t>
            </a:r>
            <a:r>
              <a:rPr kumimoji="1" lang="en-US" altLang="zh-CN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System GAP </a:t>
            </a:r>
            <a:r>
              <a:rPr kumimoji="1" lang="zh-CN" altLang="en-US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的方法</a:t>
            </a:r>
          </a:p>
        </p:txBody>
      </p:sp>
    </p:spTree>
    <p:extLst>
      <p:ext uri="{BB962C8B-B14F-4D97-AF65-F5344CB8AC3E}">
        <p14:creationId xmlns:p14="http://schemas.microsoft.com/office/powerpoint/2010/main" val="2980552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1514B46-B176-3146-2AF8-15DC5DA0FC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41"/>
          <a:stretch/>
        </p:blipFill>
        <p:spPr>
          <a:xfrm>
            <a:off x="4986866" y="1913642"/>
            <a:ext cx="4114800" cy="8402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767606-6437-7AFF-9465-7CCF9582AE1C}"/>
              </a:ext>
            </a:extLst>
          </p:cNvPr>
          <p:cNvSpPr txBox="1"/>
          <p:nvPr/>
        </p:nvSpPr>
        <p:spPr>
          <a:xfrm>
            <a:off x="1050450" y="274074"/>
            <a:ext cx="862911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Bridge </a:t>
            </a:r>
            <a:r>
              <a:rPr lang="en-US" altLang="zh-CN" sz="2700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Random </a:t>
            </a:r>
            <a:r>
              <a:rPr lang="en-US" altLang="zh-CN" sz="27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GAP -- Uncertainty Quantification</a:t>
            </a:r>
          </a:p>
        </p:txBody>
      </p:sp>
      <p:pic>
        <p:nvPicPr>
          <p:cNvPr id="8" name="图片 7" descr="狗站在地上&#10;&#10;描述已自动生成">
            <a:extLst>
              <a:ext uri="{FF2B5EF4-FFF2-40B4-BE49-F238E27FC236}">
                <a16:creationId xmlns:a16="http://schemas.microsoft.com/office/drawing/2014/main" id="{5A5FA2D8-CBE5-A1A1-2455-DA197888D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69" y="3811285"/>
            <a:ext cx="1393601" cy="1393601"/>
          </a:xfrm>
          <a:prstGeom prst="rect">
            <a:avLst/>
          </a:prstGeom>
        </p:spPr>
      </p:pic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ED26966C-8D3A-915B-19E7-AAD851D7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303" y="3782875"/>
            <a:ext cx="1422011" cy="1422011"/>
          </a:xfrm>
          <a:prstGeom prst="rect">
            <a:avLst/>
          </a:prstGeom>
        </p:spPr>
      </p:pic>
      <p:cxnSp>
        <p:nvCxnSpPr>
          <p:cNvPr id="10" name="直接箭头连接符 31">
            <a:extLst>
              <a:ext uri="{FF2B5EF4-FFF2-40B4-BE49-F238E27FC236}">
                <a16:creationId xmlns:a16="http://schemas.microsoft.com/office/drawing/2014/main" id="{48DB644D-8BB3-9245-1A76-C31D3EA0D703}"/>
              </a:ext>
            </a:extLst>
          </p:cNvPr>
          <p:cNvCxnSpPr>
            <a:cxnSpLocks/>
          </p:cNvCxnSpPr>
          <p:nvPr/>
        </p:nvCxnSpPr>
        <p:spPr>
          <a:xfrm>
            <a:off x="3543032" y="4494238"/>
            <a:ext cx="9866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4821A8E-7348-75B0-01E1-D0406D3BEF3E}"/>
              </a:ext>
            </a:extLst>
          </p:cNvPr>
          <p:cNvSpPr txBox="1"/>
          <p:nvPr/>
        </p:nvSpPr>
        <p:spPr>
          <a:xfrm>
            <a:off x="3444732" y="4216879"/>
            <a:ext cx="12137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Dynamic Blur</a:t>
            </a:r>
            <a:endParaRPr kumimoji="1" lang="zh-CN" altLang="en-US" sz="1350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图片 2" descr="图表, 直方图&#10;&#10;AI 生成的内容可能不正确。">
            <a:extLst>
              <a:ext uri="{FF2B5EF4-FFF2-40B4-BE49-F238E27FC236}">
                <a16:creationId xmlns:a16="http://schemas.microsoft.com/office/drawing/2014/main" id="{FB91D66E-4154-B40A-E7F5-EDB882B4D7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149"/>
          <a:stretch/>
        </p:blipFill>
        <p:spPr>
          <a:xfrm>
            <a:off x="221364" y="1303018"/>
            <a:ext cx="4765502" cy="2011280"/>
          </a:xfrm>
          <a:prstGeom prst="rect">
            <a:avLst/>
          </a:prstGeom>
        </p:spPr>
      </p:pic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62422955-B5CB-CACF-F0FF-954AB6C40A31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3590316" y="3433638"/>
            <a:ext cx="1244555" cy="32192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22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971E1D7-78D6-40D5-A1BB-F2FE55CA5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1" y="2688581"/>
            <a:ext cx="6734286" cy="339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AF0DB2-4A2B-477D-8465-9F7E914B16A8}"/>
              </a:ext>
            </a:extLst>
          </p:cNvPr>
          <p:cNvSpPr txBox="1"/>
          <p:nvPr/>
        </p:nvSpPr>
        <p:spPr>
          <a:xfrm>
            <a:off x="1280161" y="351417"/>
            <a:ext cx="756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u="sng" dirty="0">
                <a:solidFill>
                  <a:srgbClr val="4D4D4D"/>
                </a:solidFill>
                <a:effectLst/>
                <a:latin typeface="-apple-system"/>
              </a:rPr>
              <a:t>ILSVRC(</a:t>
            </a:r>
            <a:r>
              <a:rPr lang="en-US" altLang="zh-CN" sz="2400" b="1" dirty="0">
                <a:solidFill>
                  <a:srgbClr val="C00000"/>
                </a:solidFill>
              </a:rPr>
              <a:t>I</a:t>
            </a:r>
            <a:r>
              <a:rPr lang="en-US" altLang="zh-CN" sz="2400" dirty="0"/>
              <a:t>mageNet </a:t>
            </a:r>
            <a:r>
              <a:rPr lang="en-US" altLang="zh-CN" sz="2400" b="1" dirty="0">
                <a:solidFill>
                  <a:srgbClr val="C00000"/>
                </a:solidFill>
              </a:rPr>
              <a:t>L</a:t>
            </a:r>
            <a:r>
              <a:rPr lang="en-US" altLang="zh-CN" sz="2400" dirty="0"/>
              <a:t>arge </a:t>
            </a:r>
            <a:r>
              <a:rPr lang="en-US" altLang="zh-CN" sz="2400" b="1" dirty="0">
                <a:solidFill>
                  <a:srgbClr val="C00000"/>
                </a:solidFill>
              </a:rPr>
              <a:t>S</a:t>
            </a:r>
            <a:r>
              <a:rPr lang="en-US" altLang="zh-CN" sz="2400" dirty="0"/>
              <a:t>cale </a:t>
            </a:r>
            <a:r>
              <a:rPr lang="en-US" altLang="zh-CN" sz="2400" b="1" dirty="0">
                <a:solidFill>
                  <a:srgbClr val="C00000"/>
                </a:solidFill>
              </a:rPr>
              <a:t>V</a:t>
            </a:r>
            <a:r>
              <a:rPr lang="en-US" altLang="zh-CN" sz="2400" dirty="0"/>
              <a:t>isual </a:t>
            </a:r>
            <a:r>
              <a:rPr lang="en-US" altLang="zh-CN" sz="2400" b="1" dirty="0">
                <a:solidFill>
                  <a:srgbClr val="C00000"/>
                </a:solidFill>
              </a:rPr>
              <a:t>R</a:t>
            </a:r>
            <a:r>
              <a:rPr lang="en-US" altLang="zh-CN" sz="2400" dirty="0"/>
              <a:t>ecognition </a:t>
            </a:r>
            <a:r>
              <a:rPr lang="en-US" altLang="zh-CN" sz="2400" b="1" dirty="0">
                <a:solidFill>
                  <a:srgbClr val="C00000"/>
                </a:solidFill>
              </a:rPr>
              <a:t>C</a:t>
            </a:r>
            <a:r>
              <a:rPr lang="en-US" altLang="zh-CN" sz="2400" dirty="0"/>
              <a:t>hallenge)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C76389-79AE-4D63-ABEA-6E56A99A8B72}"/>
              </a:ext>
            </a:extLst>
          </p:cNvPr>
          <p:cNvSpPr txBox="1"/>
          <p:nvPr/>
        </p:nvSpPr>
        <p:spPr>
          <a:xfrm>
            <a:off x="537883" y="1233527"/>
            <a:ext cx="83049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         </a:t>
            </a:r>
            <a:r>
              <a:rPr lang="zh-CN" altLang="en-US" sz="2400" dirty="0"/>
              <a:t>ImageNet数据集是ILSVRC竞赛使用的是数据集，由斯坦福大学李飞飞教授主导，包含了超过</a:t>
            </a:r>
            <a:r>
              <a:rPr lang="zh-CN" altLang="en-US" sz="3200" b="1" dirty="0">
                <a:solidFill>
                  <a:srgbClr val="C00000"/>
                </a:solidFill>
              </a:rPr>
              <a:t>1400万</a:t>
            </a:r>
            <a:r>
              <a:rPr lang="zh-CN" altLang="en-US" sz="2400" dirty="0"/>
              <a:t>张全尺寸的有标记图片。</a:t>
            </a:r>
          </a:p>
        </p:txBody>
      </p:sp>
    </p:spTree>
    <p:extLst>
      <p:ext uri="{BB962C8B-B14F-4D97-AF65-F5344CB8AC3E}">
        <p14:creationId xmlns:p14="http://schemas.microsoft.com/office/powerpoint/2010/main" val="805429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92695-7CC6-8229-81AD-828C946B4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F3727F-1116-1A13-23D2-4AAAF0E58F0D}"/>
              </a:ext>
            </a:extLst>
          </p:cNvPr>
          <p:cNvSpPr txBox="1"/>
          <p:nvPr/>
        </p:nvSpPr>
        <p:spPr>
          <a:xfrm>
            <a:off x="1099088" y="183166"/>
            <a:ext cx="862911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+mn-ea"/>
              </a:rPr>
              <a:t>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B812D7-CF1B-01C4-040F-31DBC7AB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8" y="878719"/>
            <a:ext cx="7223151" cy="31080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527155-FEE7-20B4-40C7-34AE8C22D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891" y="3761145"/>
            <a:ext cx="3522676" cy="265977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B409EBE-5D2C-1BA0-2F01-D8AEBE1E80D7}"/>
              </a:ext>
            </a:extLst>
          </p:cNvPr>
          <p:cNvSpPr txBox="1"/>
          <p:nvPr/>
        </p:nvSpPr>
        <p:spPr>
          <a:xfrm>
            <a:off x="7679266" y="2205566"/>
            <a:ext cx="969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UBP</a:t>
            </a:r>
            <a:r>
              <a:rPr kumimoji="1" lang="zh-CN" altLang="en-US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在</a:t>
            </a:r>
            <a:r>
              <a:rPr kumimoji="1" lang="en-US" altLang="zh-CN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Retrieval</a:t>
            </a:r>
            <a:r>
              <a:rPr kumimoji="1" lang="zh-CN" altLang="en-US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任务上取得</a:t>
            </a:r>
            <a:r>
              <a:rPr kumimoji="1" lang="en-US" altLang="zh-CN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SOTA</a:t>
            </a:r>
            <a:endParaRPr kumimoji="1" lang="zh-CN" altLang="en-US" sz="1500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D15D13-9372-6057-D0F0-D969EB857BD9}"/>
              </a:ext>
            </a:extLst>
          </p:cNvPr>
          <p:cNvSpPr txBox="1"/>
          <p:nvPr/>
        </p:nvSpPr>
        <p:spPr>
          <a:xfrm>
            <a:off x="5939365" y="4546599"/>
            <a:ext cx="16383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UBP</a:t>
            </a:r>
            <a:r>
              <a:rPr kumimoji="1" lang="zh-CN" altLang="en-US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应用在不同的</a:t>
            </a:r>
            <a:r>
              <a:rPr kumimoji="1" lang="en-US" altLang="zh-CN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backbone</a:t>
            </a:r>
            <a:r>
              <a:rPr kumimoji="1" lang="zh-CN" altLang="en-US" sz="1500" dirty="0">
                <a:latin typeface="Helvetica Neue" panose="02000503000000020004" pitchFamily="2" charset="0"/>
                <a:cs typeface="Helvetica Neue" panose="02000503000000020004" pitchFamily="2" charset="0"/>
              </a:rPr>
              <a:t>上均能获得性能提升</a:t>
            </a:r>
          </a:p>
        </p:txBody>
      </p:sp>
    </p:spTree>
    <p:extLst>
      <p:ext uri="{BB962C8B-B14F-4D97-AF65-F5344CB8AC3E}">
        <p14:creationId xmlns:p14="http://schemas.microsoft.com/office/powerpoint/2010/main" val="129315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D751E94-DC98-4A2A-BA75-A97DC14D5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0937"/>
            <a:ext cx="7116184" cy="26235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66CA3C-14A1-4CF5-8F09-B19BB35FB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341" y="1185794"/>
            <a:ext cx="2027816" cy="44864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38C66A-22D2-4553-8766-1C6C1FCB6FF0}"/>
              </a:ext>
            </a:extLst>
          </p:cNvPr>
          <p:cNvSpPr txBox="1"/>
          <p:nvPr/>
        </p:nvSpPr>
        <p:spPr>
          <a:xfrm>
            <a:off x="938604" y="544492"/>
            <a:ext cx="4636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u="sng" dirty="0">
                <a:solidFill>
                  <a:srgbClr val="4D4D4D"/>
                </a:solidFill>
                <a:effectLst/>
                <a:latin typeface="-apple-system"/>
              </a:rPr>
              <a:t>ILSVRC</a:t>
            </a:r>
            <a:r>
              <a:rPr lang="zh-CN" altLang="en-US" sz="2800" b="1" i="0" u="sng" dirty="0">
                <a:solidFill>
                  <a:srgbClr val="4D4D4D"/>
                </a:solidFill>
                <a:effectLst/>
                <a:latin typeface="-apple-system"/>
              </a:rPr>
              <a:t>历年冠军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9CA216-EF65-43F1-A920-A4D2DF1E678A}"/>
              </a:ext>
            </a:extLst>
          </p:cNvPr>
          <p:cNvSpPr txBox="1"/>
          <p:nvPr/>
        </p:nvSpPr>
        <p:spPr>
          <a:xfrm>
            <a:off x="74632" y="5754480"/>
            <a:ext cx="4636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传统视觉方法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E60971-58C0-422C-9A48-E1D38BECC14A}"/>
              </a:ext>
            </a:extLst>
          </p:cNvPr>
          <p:cNvSpPr txBox="1"/>
          <p:nvPr/>
        </p:nvSpPr>
        <p:spPr>
          <a:xfrm>
            <a:off x="3486486" y="5713343"/>
            <a:ext cx="4636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深度学习方法</a:t>
            </a:r>
          </a:p>
        </p:txBody>
      </p:sp>
      <p:sp>
        <p:nvSpPr>
          <p:cNvPr id="5" name="标注: 下箭头 4">
            <a:extLst>
              <a:ext uri="{FF2B5EF4-FFF2-40B4-BE49-F238E27FC236}">
                <a16:creationId xmlns:a16="http://schemas.microsoft.com/office/drawing/2014/main" id="{53AC3F7C-40DC-423B-A5CE-A4A5B8557EBD}"/>
              </a:ext>
            </a:extLst>
          </p:cNvPr>
          <p:cNvSpPr/>
          <p:nvPr/>
        </p:nvSpPr>
        <p:spPr>
          <a:xfrm>
            <a:off x="365760" y="5134454"/>
            <a:ext cx="849854" cy="55293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280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标注: 下箭头 11">
            <a:extLst>
              <a:ext uri="{FF2B5EF4-FFF2-40B4-BE49-F238E27FC236}">
                <a16:creationId xmlns:a16="http://schemas.microsoft.com/office/drawing/2014/main" id="{E8ADC535-4311-4120-A07C-7BD13DCE8B52}"/>
              </a:ext>
            </a:extLst>
          </p:cNvPr>
          <p:cNvSpPr/>
          <p:nvPr/>
        </p:nvSpPr>
        <p:spPr>
          <a:xfrm>
            <a:off x="1861073" y="5111684"/>
            <a:ext cx="4754880" cy="55293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241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D36458-C213-4BA0-8757-CF08216F1947}"/>
              </a:ext>
            </a:extLst>
          </p:cNvPr>
          <p:cNvSpPr txBox="1"/>
          <p:nvPr/>
        </p:nvSpPr>
        <p:spPr>
          <a:xfrm>
            <a:off x="5056094" y="497092"/>
            <a:ext cx="3560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C00000"/>
                </a:solidFill>
                <a:effectLst/>
                <a:latin typeface="-apple-system"/>
              </a:rPr>
              <a:t>越来越好，越来越“深”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78DFF8-9265-4733-A1B7-3D3C335CB83D}"/>
              </a:ext>
            </a:extLst>
          </p:cNvPr>
          <p:cNvSpPr txBox="1"/>
          <p:nvPr/>
        </p:nvSpPr>
        <p:spPr>
          <a:xfrm>
            <a:off x="1287051" y="2812555"/>
            <a:ext cx="1481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C00000"/>
                </a:solidFill>
                <a:effectLst/>
                <a:latin typeface="-apple-system"/>
              </a:rPr>
              <a:t>重大突破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E8C6E8-6967-4798-ACAB-A9A741CEFE8B}"/>
              </a:ext>
            </a:extLst>
          </p:cNvPr>
          <p:cNvSpPr txBox="1"/>
          <p:nvPr/>
        </p:nvSpPr>
        <p:spPr>
          <a:xfrm>
            <a:off x="3103417" y="1631213"/>
            <a:ext cx="2937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>
                <a:solidFill>
                  <a:srgbClr val="C00000"/>
                </a:solidFill>
                <a:effectLst/>
                <a:latin typeface="-apple-system"/>
              </a:rPr>
              <a:t>超越人类的里程碑（更好，更深）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495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828A13-1ED5-455C-9C3B-AC57E1261AF6}"/>
              </a:ext>
            </a:extLst>
          </p:cNvPr>
          <p:cNvSpPr txBox="1"/>
          <p:nvPr/>
        </p:nvSpPr>
        <p:spPr>
          <a:xfrm>
            <a:off x="957889" y="2687351"/>
            <a:ext cx="8622254" cy="101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tabLst>
                <a:tab pos="1244600" algn="l"/>
              </a:tabLst>
            </a:pPr>
            <a:r>
              <a:rPr lang="zh-CN" altLang="zh-CN" sz="4500" b="1" dirty="0">
                <a:latin typeface="+mj-lt"/>
                <a:ea typeface="+mj-ea"/>
                <a:cs typeface="+mj-cs"/>
              </a:rPr>
              <a:t>传统视觉特征方法的局限性</a:t>
            </a:r>
          </a:p>
        </p:txBody>
      </p:sp>
    </p:spTree>
    <p:extLst>
      <p:ext uri="{BB962C8B-B14F-4D97-AF65-F5344CB8AC3E}">
        <p14:creationId xmlns:p14="http://schemas.microsoft.com/office/powerpoint/2010/main" val="195684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A1D9BB6-1B90-40B4-94A8-8F58AF3C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9093"/>
            <a:ext cx="8992026" cy="41837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E5C4FC4-A474-4B1C-868B-26597B6853EC}"/>
              </a:ext>
            </a:extLst>
          </p:cNvPr>
          <p:cNvSpPr txBox="1"/>
          <p:nvPr/>
        </p:nvSpPr>
        <p:spPr>
          <a:xfrm>
            <a:off x="984115" y="344318"/>
            <a:ext cx="7901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444444"/>
                </a:solidFill>
                <a:latin typeface="Arial" panose="020B0604020202020204" pitchFamily="34" charset="0"/>
              </a:rPr>
              <a:t>计算机如何认识一张照片？</a:t>
            </a:r>
            <a:r>
              <a:rPr lang="en-US" altLang="zh-CN" sz="3200" b="1" dirty="0">
                <a:solidFill>
                  <a:srgbClr val="444444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rgbClr val="444444"/>
                </a:solidFill>
                <a:latin typeface="Arial" panose="020B0604020202020204" pitchFamily="34" charset="0"/>
              </a:rPr>
              <a:t>传统视觉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0697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F187C1-340A-401A-8C8F-8DA5350C1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3" b="9588"/>
          <a:stretch/>
        </p:blipFill>
        <p:spPr>
          <a:xfrm>
            <a:off x="0" y="1561203"/>
            <a:ext cx="9144000" cy="3735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08B836-323B-434A-9F64-03ABC7CE2820}"/>
              </a:ext>
            </a:extLst>
          </p:cNvPr>
          <p:cNvSpPr txBox="1"/>
          <p:nvPr/>
        </p:nvSpPr>
        <p:spPr>
          <a:xfrm>
            <a:off x="1040801" y="359656"/>
            <a:ext cx="7941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rgbClr val="444444"/>
                </a:solidFill>
                <a:latin typeface="Arial" panose="020B0604020202020204" pitchFamily="34" charset="0"/>
              </a:rPr>
              <a:t>计算机如何认识一张照片？</a:t>
            </a:r>
            <a:r>
              <a:rPr lang="en-US" altLang="zh-CN" sz="3200" b="1" dirty="0">
                <a:solidFill>
                  <a:srgbClr val="444444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sz="3200" b="1" dirty="0">
                <a:solidFill>
                  <a:srgbClr val="444444"/>
                </a:solidFill>
                <a:latin typeface="Arial" panose="020B0604020202020204" pitchFamily="34" charset="0"/>
              </a:rPr>
              <a:t>分类任务</a:t>
            </a:r>
          </a:p>
        </p:txBody>
      </p:sp>
    </p:spTree>
    <p:extLst>
      <p:ext uri="{BB962C8B-B14F-4D97-AF65-F5344CB8AC3E}">
        <p14:creationId xmlns:p14="http://schemas.microsoft.com/office/powerpoint/2010/main" val="2536903874"/>
      </p:ext>
    </p:extLst>
  </p:cSld>
  <p:clrMapOvr>
    <a:masterClrMapping/>
  </p:clrMapOvr>
</p:sld>
</file>

<file path=ppt/theme/theme1.xml><?xml version="1.0" encoding="utf-8"?>
<a:theme xmlns:a="http://schemas.openxmlformats.org/drawingml/2006/main" name="CS223B_slide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4150</TotalTime>
  <Words>2965</Words>
  <Application>Microsoft Office PowerPoint</Application>
  <PresentationFormat>全屏显示(4:3)</PresentationFormat>
  <Paragraphs>309</Paragraphs>
  <Slides>50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4" baseType="lpstr">
      <vt:lpstr>-apple-system</vt:lpstr>
      <vt:lpstr>Geneva</vt:lpstr>
      <vt:lpstr>Helvetica Neue</vt:lpstr>
      <vt:lpstr>等线</vt:lpstr>
      <vt:lpstr>宋体</vt:lpstr>
      <vt:lpstr>微软雅黑</vt:lpstr>
      <vt:lpstr>Arial</vt:lpstr>
      <vt:lpstr>Calibri</vt:lpstr>
      <vt:lpstr>Roboto</vt:lpstr>
      <vt:lpstr>Times</vt:lpstr>
      <vt:lpstr>Times New Roman</vt:lpstr>
      <vt:lpstr>Verdana</vt:lpstr>
      <vt:lpstr>Wingdings</vt:lpstr>
      <vt:lpstr>CS223B_slides_template</vt:lpstr>
      <vt:lpstr>Computer Vision &amp; Pattern Recognition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第一个卷积神经网络（LeNet）</vt:lpstr>
      <vt:lpstr>卷积神经网络的限制</vt:lpstr>
      <vt:lpstr>深度卷积神经网络（AlexNet）</vt:lpstr>
      <vt:lpstr>深度卷积神经网络（AlexNet）</vt:lpstr>
      <vt:lpstr>深度卷积神经网络（AlexNet）</vt:lpstr>
      <vt:lpstr>深度卷积神经网络（AlexNet）</vt:lpstr>
      <vt:lpstr>PowerPoint 演示文稿</vt:lpstr>
      <vt:lpstr>深度卷积神经网络（AlexNet）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xinke kong</dc:creator>
  <cp:lastModifiedBy>xinke kong</cp:lastModifiedBy>
  <cp:revision>71</cp:revision>
  <dcterms:created xsi:type="dcterms:W3CDTF">2024-10-07T01:32:33Z</dcterms:created>
  <dcterms:modified xsi:type="dcterms:W3CDTF">2025-03-24T06:03:03Z</dcterms:modified>
</cp:coreProperties>
</file>